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684" r:id="rId5"/>
  </p:sldMasterIdLst>
  <p:notesMasterIdLst>
    <p:notesMasterId r:id="rId34"/>
  </p:notesMasterIdLst>
  <p:sldIdLst>
    <p:sldId id="301" r:id="rId6"/>
    <p:sldId id="264" r:id="rId7"/>
    <p:sldId id="302" r:id="rId8"/>
    <p:sldId id="289" r:id="rId9"/>
    <p:sldId id="265" r:id="rId10"/>
    <p:sldId id="266" r:id="rId11"/>
    <p:sldId id="267" r:id="rId12"/>
    <p:sldId id="268" r:id="rId13"/>
    <p:sldId id="270" r:id="rId14"/>
    <p:sldId id="269" r:id="rId15"/>
    <p:sldId id="271" r:id="rId16"/>
    <p:sldId id="273" r:id="rId17"/>
    <p:sldId id="275" r:id="rId18"/>
    <p:sldId id="277" r:id="rId19"/>
    <p:sldId id="274" r:id="rId20"/>
    <p:sldId id="297" r:id="rId21"/>
    <p:sldId id="278" r:id="rId22"/>
    <p:sldId id="279" r:id="rId23"/>
    <p:sldId id="283" r:id="rId24"/>
    <p:sldId id="280" r:id="rId25"/>
    <p:sldId id="281" r:id="rId26"/>
    <p:sldId id="298" r:id="rId27"/>
    <p:sldId id="282" r:id="rId28"/>
    <p:sldId id="284" r:id="rId29"/>
    <p:sldId id="285" r:id="rId30"/>
    <p:sldId id="286" r:id="rId31"/>
    <p:sldId id="303" r:id="rId32"/>
    <p:sldId id="304" r:id="rId3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tein-Seroussi" initials="ASS" lastIdx="1" clrIdx="0">
    <p:extLst>
      <p:ext uri="{19B8F6BF-5375-455C-9EA6-DF929625EA0E}">
        <p15:presenceInfo xmlns:p15="http://schemas.microsoft.com/office/powerpoint/2012/main" userId="S::astein@PIRE.org::8c7a4f11-d8f9-4db4-8368-99d36d1366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7B571D"/>
    <a:srgbClr val="00838B"/>
    <a:srgbClr val="9A4D00"/>
    <a:srgbClr val="00678C"/>
    <a:srgbClr val="68B8C8"/>
    <a:srgbClr val="BBE0E3"/>
    <a:srgbClr val="94B28E"/>
    <a:srgbClr val="548881"/>
    <a:srgbClr val="CBCB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CDDF57-DE57-4D7D-935D-51E5DEF12F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en-US"/>
          </a:p>
        </p:txBody>
      </p:sp>
      <p:sp>
        <p:nvSpPr>
          <p:cNvPr id="3" name="Date Placeholder 2">
            <a:extLst>
              <a:ext uri="{FF2B5EF4-FFF2-40B4-BE49-F238E27FC236}">
                <a16:creationId xmlns:a16="http://schemas.microsoft.com/office/drawing/2014/main" id="{A9DE2547-AE4E-4553-9F3D-57EA633F0F1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B58D148-40BA-4B08-8207-DCA81DFA9043}" type="datetimeFigureOut">
              <a:rPr lang="en-US"/>
              <a:pPr>
                <a:defRPr/>
              </a:pPr>
              <a:t>3/9/2021</a:t>
            </a:fld>
            <a:endParaRPr lang="en-US"/>
          </a:p>
        </p:txBody>
      </p:sp>
      <p:sp>
        <p:nvSpPr>
          <p:cNvPr id="4" name="Slide Image Placeholder 3">
            <a:extLst>
              <a:ext uri="{FF2B5EF4-FFF2-40B4-BE49-F238E27FC236}">
                <a16:creationId xmlns:a16="http://schemas.microsoft.com/office/drawing/2014/main" id="{638075A6-5E9F-4363-84CA-59E64567DEA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E7B88B1-05CF-4FE7-9929-B98F5B34BD4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44DAB27-DEAE-48DC-8A6D-AAF44E37BB7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en-US"/>
          </a:p>
        </p:txBody>
      </p:sp>
      <p:sp>
        <p:nvSpPr>
          <p:cNvPr id="7" name="Slide Number Placeholder 6">
            <a:extLst>
              <a:ext uri="{FF2B5EF4-FFF2-40B4-BE49-F238E27FC236}">
                <a16:creationId xmlns:a16="http://schemas.microsoft.com/office/drawing/2014/main" id="{3A44CC9B-1763-4A30-9BA0-F508BCB3C4B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794A67D-EB78-40CC-9A76-2A4057889A8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Custom DAODAS color codes</a:t>
            </a:r>
            <a:r>
              <a:rPr lang="en-US" b="1" baseline="0"/>
              <a:t> is : Red-0 </a:t>
            </a:r>
          </a:p>
          <a:p>
            <a:r>
              <a:rPr lang="en-US" b="1" baseline="0"/>
              <a:t>		      Green-131 </a:t>
            </a:r>
          </a:p>
          <a:p>
            <a:r>
              <a:rPr lang="en-US" b="1" baseline="0"/>
              <a:t>		      Blue-139</a:t>
            </a:r>
            <a:endParaRPr lang="en-US" b="1"/>
          </a:p>
          <a:p>
            <a:endParaRPr lang="en-US"/>
          </a:p>
        </p:txBody>
      </p:sp>
      <p:sp>
        <p:nvSpPr>
          <p:cNvPr id="4" name="Slide Number Placeholder 3"/>
          <p:cNvSpPr>
            <a:spLocks noGrp="1"/>
          </p:cNvSpPr>
          <p:nvPr>
            <p:ph type="sldNum" sz="quarter" idx="10"/>
          </p:nvPr>
        </p:nvSpPr>
        <p:spPr/>
        <p:txBody>
          <a:bodyPr/>
          <a:lstStyle/>
          <a:p>
            <a:fld id="{60FB1307-1F50-4DB0-9CD2-C9A18C8ACC11}" type="slidenum">
              <a:rPr lang="en-US" smtClean="0"/>
              <a:t>1</a:t>
            </a:fld>
            <a:endParaRPr lang="en-US"/>
          </a:p>
        </p:txBody>
      </p:sp>
    </p:spTree>
    <p:extLst>
      <p:ext uri="{BB962C8B-B14F-4D97-AF65-F5344CB8AC3E}">
        <p14:creationId xmlns:p14="http://schemas.microsoft.com/office/powerpoint/2010/main" val="209769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94A67D-EB78-40CC-9A76-2A4057889A86}" type="slidenum">
              <a:rPr lang="en-US" altLang="en-US" smtClean="0"/>
              <a:pPr/>
              <a:t>23</a:t>
            </a:fld>
            <a:endParaRPr lang="en-US" altLang="en-US"/>
          </a:p>
        </p:txBody>
      </p:sp>
    </p:spTree>
    <p:extLst>
      <p:ext uri="{BB962C8B-B14F-4D97-AF65-F5344CB8AC3E}">
        <p14:creationId xmlns:p14="http://schemas.microsoft.com/office/powerpoint/2010/main" val="558344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Q&amp;A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27</a:t>
            </a:fld>
            <a:endParaRPr lang="en-US"/>
          </a:p>
        </p:txBody>
      </p:sp>
    </p:spTree>
    <p:extLst>
      <p:ext uri="{BB962C8B-B14F-4D97-AF65-F5344CB8AC3E}">
        <p14:creationId xmlns:p14="http://schemas.microsoft.com/office/powerpoint/2010/main" val="2849654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Final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28</a:t>
            </a:fld>
            <a:endParaRPr lang="en-US"/>
          </a:p>
        </p:txBody>
      </p:sp>
    </p:spTree>
    <p:extLst>
      <p:ext uri="{BB962C8B-B14F-4D97-AF65-F5344CB8AC3E}">
        <p14:creationId xmlns:p14="http://schemas.microsoft.com/office/powerpoint/2010/main" val="2810873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4003787-A2CA-48B5-9303-D29BE88C09E6}"/>
              </a:ext>
            </a:extLst>
          </p:cNvPr>
          <p:cNvGrpSpPr>
            <a:grpSpLocks/>
          </p:cNvGrpSpPr>
          <p:nvPr userDrawn="1"/>
        </p:nvGrpSpPr>
        <p:grpSpPr bwMode="auto">
          <a:xfrm>
            <a:off x="0" y="0"/>
            <a:ext cx="12192000" cy="1524000"/>
            <a:chOff x="0" y="0"/>
            <a:chExt cx="5760" cy="960"/>
          </a:xfrm>
        </p:grpSpPr>
        <p:sp>
          <p:nvSpPr>
            <p:cNvPr id="5" name="Rectangle 3">
              <a:extLst>
                <a:ext uri="{FF2B5EF4-FFF2-40B4-BE49-F238E27FC236}">
                  <a16:creationId xmlns:a16="http://schemas.microsoft.com/office/drawing/2014/main" id="{51EECA11-5AA6-4D6B-9CC9-A63D55BFADD0}"/>
                </a:ext>
              </a:extLst>
            </p:cNvPr>
            <p:cNvSpPr>
              <a:spLocks noChangeArrowheads="1"/>
            </p:cNvSpPr>
            <p:nvPr userDrawn="1"/>
          </p:nvSpPr>
          <p:spPr bwMode="auto">
            <a:xfrm>
              <a:off x="0" y="0"/>
              <a:ext cx="5760" cy="960"/>
            </a:xfrm>
            <a:prstGeom prst="rect">
              <a:avLst/>
            </a:prstGeom>
            <a:gradFill rotWithShape="1">
              <a:gsLst>
                <a:gs pos="0">
                  <a:schemeClr val="bg1"/>
                </a:gs>
                <a:gs pos="100000">
                  <a:srgbClr val="A9D7E7">
                    <a:alpha val="71999"/>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altLang="en-US"/>
            </a:p>
          </p:txBody>
        </p:sp>
        <p:sp>
          <p:nvSpPr>
            <p:cNvPr id="6" name="AutoShape 4">
              <a:extLst>
                <a:ext uri="{FF2B5EF4-FFF2-40B4-BE49-F238E27FC236}">
                  <a16:creationId xmlns:a16="http://schemas.microsoft.com/office/drawing/2014/main" id="{4239C10E-E846-41FA-89B9-3DA60B7B8B56}"/>
                </a:ext>
              </a:extLst>
            </p:cNvPr>
            <p:cNvSpPr>
              <a:spLocks noChangeAspect="1" noChangeArrowheads="1" noTextEdit="1"/>
            </p:cNvSpPr>
            <p:nvPr userDrawn="1"/>
          </p:nvSpPr>
          <p:spPr bwMode="auto">
            <a:xfrm>
              <a:off x="2016" y="0"/>
              <a:ext cx="3744"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Freeform 5">
              <a:extLst>
                <a:ext uri="{FF2B5EF4-FFF2-40B4-BE49-F238E27FC236}">
                  <a16:creationId xmlns:a16="http://schemas.microsoft.com/office/drawing/2014/main" id="{0C1CC2CF-2171-4612-914E-AF143934CA18}"/>
                </a:ext>
              </a:extLst>
            </p:cNvPr>
            <p:cNvSpPr>
              <a:spLocks/>
            </p:cNvSpPr>
            <p:nvPr userDrawn="1"/>
          </p:nvSpPr>
          <p:spPr bwMode="auto">
            <a:xfrm>
              <a:off x="2022" y="0"/>
              <a:ext cx="2233" cy="912"/>
            </a:xfrm>
            <a:custGeom>
              <a:avLst/>
              <a:gdLst>
                <a:gd name="T0" fmla="*/ 1489 w 1987"/>
                <a:gd name="T1" fmla="*/ 0 h 1134"/>
                <a:gd name="T2" fmla="*/ 3169 w 1987"/>
                <a:gd name="T3" fmla="*/ 0 h 1134"/>
                <a:gd name="T4" fmla="*/ 0 w 1987"/>
                <a:gd name="T5" fmla="*/ 474 h 1134"/>
                <a:gd name="T6" fmla="*/ 1489 w 1987"/>
                <a:gd name="T7" fmla="*/ 0 h 1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87" h="1134">
                  <a:moveTo>
                    <a:pt x="933" y="0"/>
                  </a:moveTo>
                  <a:lnTo>
                    <a:pt x="1987" y="0"/>
                  </a:lnTo>
                  <a:lnTo>
                    <a:pt x="0" y="1134"/>
                  </a:lnTo>
                  <a:lnTo>
                    <a:pt x="933" y="0"/>
                  </a:lnTo>
                  <a:close/>
                </a:path>
              </a:pathLst>
            </a:custGeom>
            <a:solidFill>
              <a:srgbClr val="4F91A9">
                <a:alpha val="2901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a:extLst>
                <a:ext uri="{FF2B5EF4-FFF2-40B4-BE49-F238E27FC236}">
                  <a16:creationId xmlns:a16="http://schemas.microsoft.com/office/drawing/2014/main" id="{853CE6CF-DF53-4923-A8D6-EF20E8A576C2}"/>
                </a:ext>
              </a:extLst>
            </p:cNvPr>
            <p:cNvSpPr>
              <a:spLocks/>
            </p:cNvSpPr>
            <p:nvPr userDrawn="1"/>
          </p:nvSpPr>
          <p:spPr bwMode="auto">
            <a:xfrm>
              <a:off x="2022" y="0"/>
              <a:ext cx="3730" cy="960"/>
            </a:xfrm>
            <a:custGeom>
              <a:avLst/>
              <a:gdLst>
                <a:gd name="T0" fmla="*/ 3608 w 3319"/>
                <a:gd name="T1" fmla="*/ 0 h 1134"/>
                <a:gd name="T2" fmla="*/ 5294 w 3319"/>
                <a:gd name="T3" fmla="*/ 0 h 1134"/>
                <a:gd name="T4" fmla="*/ 0 w 3319"/>
                <a:gd name="T5" fmla="*/ 582 h 1134"/>
                <a:gd name="T6" fmla="*/ 3608 w 3319"/>
                <a:gd name="T7" fmla="*/ 0 h 1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9" h="1134">
                  <a:moveTo>
                    <a:pt x="2261" y="0"/>
                  </a:moveTo>
                  <a:lnTo>
                    <a:pt x="3319" y="0"/>
                  </a:lnTo>
                  <a:lnTo>
                    <a:pt x="0" y="1134"/>
                  </a:lnTo>
                  <a:lnTo>
                    <a:pt x="2261" y="0"/>
                  </a:lnTo>
                  <a:close/>
                </a:path>
              </a:pathLst>
            </a:custGeom>
            <a:solidFill>
              <a:srgbClr val="00678C">
                <a:alpha val="43137"/>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44B156E0-2020-42AC-BF64-92F6B8DF00DD}"/>
                </a:ext>
              </a:extLst>
            </p:cNvPr>
            <p:cNvSpPr>
              <a:spLocks/>
            </p:cNvSpPr>
            <p:nvPr userDrawn="1"/>
          </p:nvSpPr>
          <p:spPr bwMode="auto">
            <a:xfrm>
              <a:off x="2064" y="6"/>
              <a:ext cx="3688" cy="906"/>
            </a:xfrm>
            <a:custGeom>
              <a:avLst/>
              <a:gdLst>
                <a:gd name="T0" fmla="*/ 3446 w 3319"/>
                <a:gd name="T1" fmla="*/ 0 h 1134"/>
                <a:gd name="T2" fmla="*/ 5060 w 3319"/>
                <a:gd name="T3" fmla="*/ 0 h 1134"/>
                <a:gd name="T4" fmla="*/ 0 w 3319"/>
                <a:gd name="T5" fmla="*/ 462 h 1134"/>
                <a:gd name="T6" fmla="*/ 3446 w 3319"/>
                <a:gd name="T7" fmla="*/ 0 h 1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9" h="1134">
                  <a:moveTo>
                    <a:pt x="2261" y="0"/>
                  </a:moveTo>
                  <a:lnTo>
                    <a:pt x="3319" y="0"/>
                  </a:lnTo>
                  <a:lnTo>
                    <a:pt x="0" y="1134"/>
                  </a:lnTo>
                  <a:lnTo>
                    <a:pt x="22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Rectangle 8">
              <a:extLst>
                <a:ext uri="{FF2B5EF4-FFF2-40B4-BE49-F238E27FC236}">
                  <a16:creationId xmlns:a16="http://schemas.microsoft.com/office/drawing/2014/main" id="{57202F29-4C23-4BE1-AABD-5E7AEF33210C}"/>
                </a:ext>
              </a:extLst>
            </p:cNvPr>
            <p:cNvSpPr>
              <a:spLocks noChangeArrowheads="1"/>
            </p:cNvSpPr>
            <p:nvPr userDrawn="1"/>
          </p:nvSpPr>
          <p:spPr bwMode="auto">
            <a:xfrm>
              <a:off x="0" y="816"/>
              <a:ext cx="5760" cy="144"/>
            </a:xfrm>
            <a:prstGeom prst="rect">
              <a:avLst/>
            </a:prstGeom>
            <a:solidFill>
              <a:srgbClr val="00678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altLang="en-US"/>
            </a:p>
          </p:txBody>
        </p:sp>
        <p:grpSp>
          <p:nvGrpSpPr>
            <p:cNvPr id="11" name="Group 9">
              <a:extLst>
                <a:ext uri="{FF2B5EF4-FFF2-40B4-BE49-F238E27FC236}">
                  <a16:creationId xmlns:a16="http://schemas.microsoft.com/office/drawing/2014/main" id="{A009794A-67D0-4E82-BB65-6CFD376C6541}"/>
                </a:ext>
              </a:extLst>
            </p:cNvPr>
            <p:cNvGrpSpPr>
              <a:grpSpLocks noChangeAspect="1"/>
            </p:cNvGrpSpPr>
            <p:nvPr userDrawn="1"/>
          </p:nvGrpSpPr>
          <p:grpSpPr bwMode="auto">
            <a:xfrm>
              <a:off x="0" y="0"/>
              <a:ext cx="4512" cy="816"/>
              <a:chOff x="421" y="1588"/>
              <a:chExt cx="4918" cy="1148"/>
            </a:xfrm>
          </p:grpSpPr>
          <p:sp>
            <p:nvSpPr>
              <p:cNvPr id="12" name="AutoShape 10">
                <a:extLst>
                  <a:ext uri="{FF2B5EF4-FFF2-40B4-BE49-F238E27FC236}">
                    <a16:creationId xmlns:a16="http://schemas.microsoft.com/office/drawing/2014/main" id="{2EAA8050-CA5F-4129-B5C3-E73A7F6E6B4F}"/>
                  </a:ext>
                </a:extLst>
              </p:cNvPr>
              <p:cNvSpPr>
                <a:spLocks noChangeAspect="1" noChangeArrowheads="1" noTextEdit="1"/>
              </p:cNvSpPr>
              <p:nvPr userDrawn="1"/>
            </p:nvSpPr>
            <p:spPr bwMode="auto">
              <a:xfrm>
                <a:off x="421" y="1588"/>
                <a:ext cx="4918" cy="1148"/>
              </a:xfrm>
              <a:prstGeom prst="rect">
                <a:avLst/>
              </a:prstGeom>
              <a:noFill/>
              <a:ln>
                <a:noFill/>
              </a:ln>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 name="Freeform 11">
                <a:extLst>
                  <a:ext uri="{FF2B5EF4-FFF2-40B4-BE49-F238E27FC236}">
                    <a16:creationId xmlns:a16="http://schemas.microsoft.com/office/drawing/2014/main" id="{5558C3CF-18DB-4D49-838E-3F32D6A38375}"/>
                  </a:ext>
                </a:extLst>
              </p:cNvPr>
              <p:cNvSpPr>
                <a:spLocks/>
              </p:cNvSpPr>
              <p:nvPr userDrawn="1"/>
            </p:nvSpPr>
            <p:spPr bwMode="auto">
              <a:xfrm>
                <a:off x="428" y="1595"/>
                <a:ext cx="4909" cy="1134"/>
              </a:xfrm>
              <a:custGeom>
                <a:avLst/>
                <a:gdLst>
                  <a:gd name="T0" fmla="*/ 46593 w 2078"/>
                  <a:gd name="T1" fmla="*/ 14952 h 480"/>
                  <a:gd name="T2" fmla="*/ 0 w 2078"/>
                  <a:gd name="T3" fmla="*/ 0 h 480"/>
                  <a:gd name="T4" fmla="*/ 64719 w 2078"/>
                  <a:gd name="T5" fmla="*/ 14952 h 480"/>
                  <a:gd name="T6" fmla="*/ 46593 w 2078"/>
                  <a:gd name="T7" fmla="*/ 14952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78" h="480">
                    <a:moveTo>
                      <a:pt x="1496" y="480"/>
                    </a:moveTo>
                    <a:cubicBezTo>
                      <a:pt x="1196" y="65"/>
                      <a:pt x="0" y="0"/>
                      <a:pt x="0" y="0"/>
                    </a:cubicBezTo>
                    <a:cubicBezTo>
                      <a:pt x="1839" y="90"/>
                      <a:pt x="2078" y="480"/>
                      <a:pt x="2078" y="480"/>
                    </a:cubicBezTo>
                    <a:cubicBezTo>
                      <a:pt x="1496" y="480"/>
                      <a:pt x="1496" y="480"/>
                      <a:pt x="1496" y="480"/>
                    </a:cubicBezTo>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4" name="Line 22">
            <a:extLst>
              <a:ext uri="{FF2B5EF4-FFF2-40B4-BE49-F238E27FC236}">
                <a16:creationId xmlns:a16="http://schemas.microsoft.com/office/drawing/2014/main" id="{D3D89B16-BDCA-4DDD-94C8-025A8E36A5CD}"/>
              </a:ext>
            </a:extLst>
          </p:cNvPr>
          <p:cNvSpPr>
            <a:spLocks noChangeShapeType="1"/>
          </p:cNvSpPr>
          <p:nvPr userDrawn="1"/>
        </p:nvSpPr>
        <p:spPr bwMode="auto">
          <a:xfrm>
            <a:off x="3830638" y="3632200"/>
            <a:ext cx="0" cy="1752600"/>
          </a:xfrm>
          <a:prstGeom prst="line">
            <a:avLst/>
          </a:prstGeom>
          <a:noFill/>
          <a:ln w="9525">
            <a:solidFill>
              <a:srgbClr val="68B8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135">
            <a:extLst>
              <a:ext uri="{FF2B5EF4-FFF2-40B4-BE49-F238E27FC236}">
                <a16:creationId xmlns:a16="http://schemas.microsoft.com/office/drawing/2014/main" id="{F5C4065F-3092-40C4-9557-AD233FC6F8C9}"/>
              </a:ext>
            </a:extLst>
          </p:cNvPr>
          <p:cNvSpPr txBox="1">
            <a:spLocks noChangeArrowheads="1"/>
          </p:cNvSpPr>
          <p:nvPr userDrawn="1"/>
        </p:nvSpPr>
        <p:spPr bwMode="auto">
          <a:xfrm>
            <a:off x="125413" y="6459538"/>
            <a:ext cx="3578225"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100">
                <a:solidFill>
                  <a:srgbClr val="00678C"/>
                </a:solidFill>
              </a:rPr>
              <a:t>Pacific Institute for Research and Evaluation   </a:t>
            </a:r>
            <a:r>
              <a:rPr lang="en-US" altLang="en-US" sz="1100">
                <a:solidFill>
                  <a:srgbClr val="68B8C8"/>
                </a:solidFill>
              </a:rPr>
              <a:t>www.pire.org</a:t>
            </a:r>
          </a:p>
        </p:txBody>
      </p:sp>
      <p:grpSp>
        <p:nvGrpSpPr>
          <p:cNvPr id="16" name="Group 18">
            <a:extLst>
              <a:ext uri="{FF2B5EF4-FFF2-40B4-BE49-F238E27FC236}">
                <a16:creationId xmlns:a16="http://schemas.microsoft.com/office/drawing/2014/main" id="{D6A93D72-0EA0-400B-846F-81A246FE6B17}"/>
              </a:ext>
            </a:extLst>
          </p:cNvPr>
          <p:cNvGrpSpPr>
            <a:grpSpLocks/>
          </p:cNvGrpSpPr>
          <p:nvPr userDrawn="1"/>
        </p:nvGrpSpPr>
        <p:grpSpPr bwMode="auto">
          <a:xfrm>
            <a:off x="428625" y="373063"/>
            <a:ext cx="2571750" cy="731837"/>
            <a:chOff x="288" y="240"/>
            <a:chExt cx="1644" cy="468"/>
          </a:xfrm>
        </p:grpSpPr>
        <p:sp>
          <p:nvSpPr>
            <p:cNvPr id="17" name="AutoShape 19">
              <a:extLst>
                <a:ext uri="{FF2B5EF4-FFF2-40B4-BE49-F238E27FC236}">
                  <a16:creationId xmlns:a16="http://schemas.microsoft.com/office/drawing/2014/main" id="{E875D4B8-FA75-4363-AC4F-8C5D2921F93A}"/>
                </a:ext>
              </a:extLst>
            </p:cNvPr>
            <p:cNvSpPr>
              <a:spLocks noChangeAspect="1" noChangeArrowheads="1" noTextEdit="1"/>
            </p:cNvSpPr>
            <p:nvPr/>
          </p:nvSpPr>
          <p:spPr bwMode="auto">
            <a:xfrm>
              <a:off x="288" y="240"/>
              <a:ext cx="1644"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 name="Freeform 20">
              <a:extLst>
                <a:ext uri="{FF2B5EF4-FFF2-40B4-BE49-F238E27FC236}">
                  <a16:creationId xmlns:a16="http://schemas.microsoft.com/office/drawing/2014/main" id="{BF9CD2C0-71E3-4839-A05A-CB2FC3DDDB72}"/>
                </a:ext>
              </a:extLst>
            </p:cNvPr>
            <p:cNvSpPr>
              <a:spLocks noEditPoints="1"/>
            </p:cNvSpPr>
            <p:nvPr/>
          </p:nvSpPr>
          <p:spPr bwMode="auto">
            <a:xfrm>
              <a:off x="295" y="247"/>
              <a:ext cx="451" cy="459"/>
            </a:xfrm>
            <a:custGeom>
              <a:avLst/>
              <a:gdLst>
                <a:gd name="T0" fmla="*/ 3887 w 191"/>
                <a:gd name="T1" fmla="*/ 2106 h 194"/>
                <a:gd name="T2" fmla="*/ 3452 w 191"/>
                <a:gd name="T3" fmla="*/ 689 h 194"/>
                <a:gd name="T4" fmla="*/ 3887 w 191"/>
                <a:gd name="T5" fmla="*/ 1126 h 194"/>
                <a:gd name="T6" fmla="*/ 2264 w 191"/>
                <a:gd name="T7" fmla="*/ 2106 h 194"/>
                <a:gd name="T8" fmla="*/ 4505 w 191"/>
                <a:gd name="T9" fmla="*/ 913 h 194"/>
                <a:gd name="T10" fmla="*/ 3084 w 191"/>
                <a:gd name="T11" fmla="*/ 348 h 194"/>
                <a:gd name="T12" fmla="*/ 250 w 191"/>
                <a:gd name="T13" fmla="*/ 2979 h 194"/>
                <a:gd name="T14" fmla="*/ 503 w 191"/>
                <a:gd name="T15" fmla="*/ 2345 h 194"/>
                <a:gd name="T16" fmla="*/ 803 w 191"/>
                <a:gd name="T17" fmla="*/ 2037 h 194"/>
                <a:gd name="T18" fmla="*/ 1617 w 191"/>
                <a:gd name="T19" fmla="*/ 3414 h 194"/>
                <a:gd name="T20" fmla="*/ 1393 w 191"/>
                <a:gd name="T21" fmla="*/ 1786 h 194"/>
                <a:gd name="T22" fmla="*/ 250 w 191"/>
                <a:gd name="T23" fmla="*/ 1786 h 194"/>
                <a:gd name="T24" fmla="*/ 250 w 191"/>
                <a:gd name="T25" fmla="*/ 2979 h 194"/>
                <a:gd name="T26" fmla="*/ 5320 w 191"/>
                <a:gd name="T27" fmla="*/ 2132 h 194"/>
                <a:gd name="T28" fmla="*/ 4505 w 191"/>
                <a:gd name="T29" fmla="*/ 3414 h 194"/>
                <a:gd name="T30" fmla="*/ 5939 w 191"/>
                <a:gd name="T31" fmla="*/ 2345 h 194"/>
                <a:gd name="T32" fmla="*/ 4543 w 191"/>
                <a:gd name="T33" fmla="*/ 1786 h 194"/>
                <a:gd name="T34" fmla="*/ 4883 w 191"/>
                <a:gd name="T35" fmla="*/ 2132 h 194"/>
                <a:gd name="T36" fmla="*/ 3887 w 191"/>
                <a:gd name="T37" fmla="*/ 5021 h 194"/>
                <a:gd name="T38" fmla="*/ 3452 w 191"/>
                <a:gd name="T39" fmla="*/ 5458 h 194"/>
                <a:gd name="T40" fmla="*/ 3084 w 191"/>
                <a:gd name="T41" fmla="*/ 5827 h 194"/>
                <a:gd name="T42" fmla="*/ 4255 w 191"/>
                <a:gd name="T43" fmla="*/ 5827 h 194"/>
                <a:gd name="T44" fmla="*/ 4227 w 191"/>
                <a:gd name="T45" fmla="*/ 4635 h 194"/>
                <a:gd name="T46" fmla="*/ 5320 w 191"/>
                <a:gd name="T47" fmla="*/ 3537 h 194"/>
                <a:gd name="T48" fmla="*/ 5320 w 191"/>
                <a:gd name="T49" fmla="*/ 4013 h 194"/>
                <a:gd name="T50" fmla="*/ 4293 w 191"/>
                <a:gd name="T51" fmla="*/ 2726 h 194"/>
                <a:gd name="T52" fmla="*/ 4543 w 191"/>
                <a:gd name="T53" fmla="*/ 4356 h 194"/>
                <a:gd name="T54" fmla="*/ 5686 w 191"/>
                <a:gd name="T55" fmla="*/ 3192 h 194"/>
                <a:gd name="T56" fmla="*/ 3948 w 191"/>
                <a:gd name="T57" fmla="*/ 3975 h 194"/>
                <a:gd name="T58" fmla="*/ 2486 w 191"/>
                <a:gd name="T59" fmla="*/ 5458 h 194"/>
                <a:gd name="T60" fmla="*/ 1962 w 191"/>
                <a:gd name="T61" fmla="*/ 5234 h 194"/>
                <a:gd name="T62" fmla="*/ 3289 w 191"/>
                <a:gd name="T63" fmla="*/ 4422 h 194"/>
                <a:gd name="T64" fmla="*/ 1684 w 191"/>
                <a:gd name="T65" fmla="*/ 4635 h 194"/>
                <a:gd name="T66" fmla="*/ 2264 w 191"/>
                <a:gd name="T67" fmla="*/ 6078 h 194"/>
                <a:gd name="T68" fmla="*/ 2486 w 191"/>
                <a:gd name="T69" fmla="*/ 5458 h 194"/>
                <a:gd name="T70" fmla="*/ 1712 w 191"/>
                <a:gd name="T71" fmla="*/ 4422 h 194"/>
                <a:gd name="T72" fmla="*/ 843 w 191"/>
                <a:gd name="T73" fmla="*/ 3537 h 194"/>
                <a:gd name="T74" fmla="*/ 503 w 191"/>
                <a:gd name="T75" fmla="*/ 3790 h 194"/>
                <a:gd name="T76" fmla="*/ 1053 w 191"/>
                <a:gd name="T77" fmla="*/ 2345 h 194"/>
                <a:gd name="T78" fmla="*/ 250 w 191"/>
                <a:gd name="T79" fmla="*/ 4356 h 194"/>
                <a:gd name="T80" fmla="*/ 1433 w 191"/>
                <a:gd name="T81" fmla="*/ 4356 h 194"/>
                <a:gd name="T82" fmla="*/ 1712 w 191"/>
                <a:gd name="T83" fmla="*/ 1512 h 194"/>
                <a:gd name="T84" fmla="*/ 1962 w 191"/>
                <a:gd name="T85" fmla="*/ 913 h 194"/>
                <a:gd name="T86" fmla="*/ 2264 w 191"/>
                <a:gd name="T87" fmla="*/ 594 h 194"/>
                <a:gd name="T88" fmla="*/ 3674 w 191"/>
                <a:gd name="T89" fmla="*/ 1164 h 194"/>
                <a:gd name="T90" fmla="*/ 1433 w 191"/>
                <a:gd name="T91" fmla="*/ 913 h 194"/>
                <a:gd name="T92" fmla="*/ 2486 w 191"/>
                <a:gd name="T93" fmla="*/ 913 h 194"/>
                <a:gd name="T94" fmla="*/ 2855 w 191"/>
                <a:gd name="T95" fmla="*/ 1287 h 19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1" h="194">
                  <a:moveTo>
                    <a:pt x="164" y="83"/>
                  </a:moveTo>
                  <a:cubicBezTo>
                    <a:pt x="163" y="82"/>
                    <a:pt x="138" y="56"/>
                    <a:pt x="136" y="55"/>
                  </a:cubicBezTo>
                  <a:cubicBezTo>
                    <a:pt x="135" y="56"/>
                    <a:pt x="126" y="65"/>
                    <a:pt x="125" y="67"/>
                  </a:cubicBezTo>
                  <a:cubicBezTo>
                    <a:pt x="126" y="68"/>
                    <a:pt x="151" y="93"/>
                    <a:pt x="153" y="95"/>
                  </a:cubicBezTo>
                  <a:cubicBezTo>
                    <a:pt x="154" y="93"/>
                    <a:pt x="163" y="84"/>
                    <a:pt x="164" y="83"/>
                  </a:cubicBezTo>
                  <a:close/>
                  <a:moveTo>
                    <a:pt x="111" y="22"/>
                  </a:moveTo>
                  <a:cubicBezTo>
                    <a:pt x="113" y="20"/>
                    <a:pt x="115" y="19"/>
                    <a:pt x="118" y="19"/>
                  </a:cubicBezTo>
                  <a:cubicBezTo>
                    <a:pt x="121" y="19"/>
                    <a:pt x="123" y="20"/>
                    <a:pt x="125" y="22"/>
                  </a:cubicBezTo>
                  <a:cubicBezTo>
                    <a:pt x="129" y="26"/>
                    <a:pt x="129" y="32"/>
                    <a:pt x="125" y="36"/>
                  </a:cubicBezTo>
                  <a:cubicBezTo>
                    <a:pt x="95" y="66"/>
                    <a:pt x="95" y="66"/>
                    <a:pt x="95" y="66"/>
                  </a:cubicBezTo>
                  <a:cubicBezTo>
                    <a:pt x="95" y="66"/>
                    <a:pt x="86" y="56"/>
                    <a:pt x="85" y="55"/>
                  </a:cubicBezTo>
                  <a:cubicBezTo>
                    <a:pt x="83" y="56"/>
                    <a:pt x="74" y="65"/>
                    <a:pt x="73" y="67"/>
                  </a:cubicBezTo>
                  <a:cubicBezTo>
                    <a:pt x="74" y="68"/>
                    <a:pt x="94" y="88"/>
                    <a:pt x="95" y="89"/>
                  </a:cubicBezTo>
                  <a:cubicBezTo>
                    <a:pt x="97" y="88"/>
                    <a:pt x="137" y="48"/>
                    <a:pt x="137" y="48"/>
                  </a:cubicBezTo>
                  <a:cubicBezTo>
                    <a:pt x="142" y="43"/>
                    <a:pt x="145" y="36"/>
                    <a:pt x="145" y="29"/>
                  </a:cubicBezTo>
                  <a:cubicBezTo>
                    <a:pt x="145" y="22"/>
                    <a:pt x="142" y="15"/>
                    <a:pt x="137" y="10"/>
                  </a:cubicBezTo>
                  <a:cubicBezTo>
                    <a:pt x="127" y="0"/>
                    <a:pt x="110" y="0"/>
                    <a:pt x="99" y="10"/>
                  </a:cubicBezTo>
                  <a:cubicBezTo>
                    <a:pt x="99" y="10"/>
                    <a:pt x="99" y="11"/>
                    <a:pt x="99" y="11"/>
                  </a:cubicBezTo>
                  <a:cubicBezTo>
                    <a:pt x="100" y="12"/>
                    <a:pt x="109" y="21"/>
                    <a:pt x="110" y="23"/>
                  </a:cubicBezTo>
                  <a:cubicBezTo>
                    <a:pt x="111" y="22"/>
                    <a:pt x="111" y="22"/>
                    <a:pt x="111" y="22"/>
                  </a:cubicBezTo>
                  <a:close/>
                  <a:moveTo>
                    <a:pt x="8" y="95"/>
                  </a:moveTo>
                  <a:cubicBezTo>
                    <a:pt x="9" y="93"/>
                    <a:pt x="19" y="84"/>
                    <a:pt x="20" y="83"/>
                  </a:cubicBezTo>
                  <a:cubicBezTo>
                    <a:pt x="20" y="83"/>
                    <a:pt x="19" y="82"/>
                    <a:pt x="19" y="82"/>
                  </a:cubicBezTo>
                  <a:cubicBezTo>
                    <a:pt x="18" y="81"/>
                    <a:pt x="16" y="78"/>
                    <a:pt x="16" y="75"/>
                  </a:cubicBezTo>
                  <a:cubicBezTo>
                    <a:pt x="16" y="75"/>
                    <a:pt x="16" y="75"/>
                    <a:pt x="16" y="75"/>
                  </a:cubicBezTo>
                  <a:cubicBezTo>
                    <a:pt x="16" y="73"/>
                    <a:pt x="18" y="70"/>
                    <a:pt x="19" y="68"/>
                  </a:cubicBezTo>
                  <a:cubicBezTo>
                    <a:pt x="21" y="66"/>
                    <a:pt x="24" y="65"/>
                    <a:pt x="26" y="65"/>
                  </a:cubicBezTo>
                  <a:cubicBezTo>
                    <a:pt x="29" y="65"/>
                    <a:pt x="32" y="66"/>
                    <a:pt x="34" y="68"/>
                  </a:cubicBezTo>
                  <a:cubicBezTo>
                    <a:pt x="63" y="98"/>
                    <a:pt x="63" y="98"/>
                    <a:pt x="63" y="98"/>
                  </a:cubicBezTo>
                  <a:cubicBezTo>
                    <a:pt x="63" y="98"/>
                    <a:pt x="54" y="108"/>
                    <a:pt x="52" y="109"/>
                  </a:cubicBezTo>
                  <a:cubicBezTo>
                    <a:pt x="54" y="110"/>
                    <a:pt x="63" y="119"/>
                    <a:pt x="64" y="121"/>
                  </a:cubicBezTo>
                  <a:cubicBezTo>
                    <a:pt x="65" y="119"/>
                    <a:pt x="85" y="99"/>
                    <a:pt x="87" y="98"/>
                  </a:cubicBezTo>
                  <a:cubicBezTo>
                    <a:pt x="85" y="97"/>
                    <a:pt x="45" y="57"/>
                    <a:pt x="45" y="57"/>
                  </a:cubicBezTo>
                  <a:cubicBezTo>
                    <a:pt x="40" y="52"/>
                    <a:pt x="34" y="49"/>
                    <a:pt x="26" y="49"/>
                  </a:cubicBezTo>
                  <a:cubicBezTo>
                    <a:pt x="26" y="49"/>
                    <a:pt x="26" y="49"/>
                    <a:pt x="26" y="49"/>
                  </a:cubicBezTo>
                  <a:cubicBezTo>
                    <a:pt x="19" y="49"/>
                    <a:pt x="13" y="52"/>
                    <a:pt x="8" y="57"/>
                  </a:cubicBezTo>
                  <a:cubicBezTo>
                    <a:pt x="3" y="62"/>
                    <a:pt x="0" y="69"/>
                    <a:pt x="0" y="75"/>
                  </a:cubicBezTo>
                  <a:cubicBezTo>
                    <a:pt x="0" y="82"/>
                    <a:pt x="3" y="89"/>
                    <a:pt x="8" y="94"/>
                  </a:cubicBezTo>
                  <a:cubicBezTo>
                    <a:pt x="8" y="94"/>
                    <a:pt x="8" y="94"/>
                    <a:pt x="8" y="95"/>
                  </a:cubicBezTo>
                  <a:close/>
                  <a:moveTo>
                    <a:pt x="157" y="68"/>
                  </a:moveTo>
                  <a:cubicBezTo>
                    <a:pt x="159" y="66"/>
                    <a:pt x="162" y="65"/>
                    <a:pt x="164" y="65"/>
                  </a:cubicBezTo>
                  <a:cubicBezTo>
                    <a:pt x="167" y="65"/>
                    <a:pt x="170" y="66"/>
                    <a:pt x="171" y="68"/>
                  </a:cubicBezTo>
                  <a:cubicBezTo>
                    <a:pt x="173" y="70"/>
                    <a:pt x="174" y="73"/>
                    <a:pt x="174" y="75"/>
                  </a:cubicBezTo>
                  <a:cubicBezTo>
                    <a:pt x="174" y="78"/>
                    <a:pt x="173" y="80"/>
                    <a:pt x="171" y="82"/>
                  </a:cubicBezTo>
                  <a:cubicBezTo>
                    <a:pt x="171" y="82"/>
                    <a:pt x="146" y="107"/>
                    <a:pt x="145" y="109"/>
                  </a:cubicBezTo>
                  <a:cubicBezTo>
                    <a:pt x="146" y="110"/>
                    <a:pt x="156" y="119"/>
                    <a:pt x="157" y="121"/>
                  </a:cubicBezTo>
                  <a:cubicBezTo>
                    <a:pt x="158" y="119"/>
                    <a:pt x="183" y="94"/>
                    <a:pt x="183" y="94"/>
                  </a:cubicBezTo>
                  <a:cubicBezTo>
                    <a:pt x="188" y="89"/>
                    <a:pt x="191" y="82"/>
                    <a:pt x="191" y="75"/>
                  </a:cubicBezTo>
                  <a:cubicBezTo>
                    <a:pt x="191" y="69"/>
                    <a:pt x="188" y="62"/>
                    <a:pt x="183" y="57"/>
                  </a:cubicBezTo>
                  <a:cubicBezTo>
                    <a:pt x="178" y="52"/>
                    <a:pt x="172" y="49"/>
                    <a:pt x="164" y="49"/>
                  </a:cubicBezTo>
                  <a:cubicBezTo>
                    <a:pt x="157" y="49"/>
                    <a:pt x="151" y="52"/>
                    <a:pt x="146" y="57"/>
                  </a:cubicBezTo>
                  <a:cubicBezTo>
                    <a:pt x="146" y="57"/>
                    <a:pt x="145" y="57"/>
                    <a:pt x="145" y="57"/>
                  </a:cubicBezTo>
                  <a:cubicBezTo>
                    <a:pt x="146" y="58"/>
                    <a:pt x="156" y="68"/>
                    <a:pt x="157" y="69"/>
                  </a:cubicBezTo>
                  <a:cubicBezTo>
                    <a:pt x="157" y="69"/>
                    <a:pt x="157" y="68"/>
                    <a:pt x="157" y="68"/>
                  </a:cubicBezTo>
                  <a:close/>
                  <a:moveTo>
                    <a:pt x="136" y="148"/>
                  </a:moveTo>
                  <a:cubicBezTo>
                    <a:pt x="135" y="149"/>
                    <a:pt x="126" y="158"/>
                    <a:pt x="125" y="159"/>
                  </a:cubicBezTo>
                  <a:cubicBezTo>
                    <a:pt x="125" y="160"/>
                    <a:pt x="125" y="160"/>
                    <a:pt x="125" y="160"/>
                  </a:cubicBezTo>
                  <a:cubicBezTo>
                    <a:pt x="127" y="162"/>
                    <a:pt x="128" y="164"/>
                    <a:pt x="128" y="167"/>
                  </a:cubicBezTo>
                  <a:cubicBezTo>
                    <a:pt x="128" y="170"/>
                    <a:pt x="127" y="172"/>
                    <a:pt x="125" y="174"/>
                  </a:cubicBezTo>
                  <a:cubicBezTo>
                    <a:pt x="121" y="178"/>
                    <a:pt x="115" y="178"/>
                    <a:pt x="111" y="174"/>
                  </a:cubicBezTo>
                  <a:cubicBezTo>
                    <a:pt x="111" y="174"/>
                    <a:pt x="86" y="149"/>
                    <a:pt x="85" y="148"/>
                  </a:cubicBezTo>
                  <a:cubicBezTo>
                    <a:pt x="83" y="149"/>
                    <a:pt x="74" y="158"/>
                    <a:pt x="73" y="159"/>
                  </a:cubicBezTo>
                  <a:cubicBezTo>
                    <a:pt x="74" y="161"/>
                    <a:pt x="99" y="186"/>
                    <a:pt x="99" y="186"/>
                  </a:cubicBezTo>
                  <a:cubicBezTo>
                    <a:pt x="104" y="191"/>
                    <a:pt x="111" y="194"/>
                    <a:pt x="118" y="194"/>
                  </a:cubicBezTo>
                  <a:cubicBezTo>
                    <a:pt x="118" y="194"/>
                    <a:pt x="118" y="194"/>
                    <a:pt x="118" y="194"/>
                  </a:cubicBezTo>
                  <a:cubicBezTo>
                    <a:pt x="125" y="194"/>
                    <a:pt x="132" y="191"/>
                    <a:pt x="137" y="186"/>
                  </a:cubicBezTo>
                  <a:cubicBezTo>
                    <a:pt x="142" y="181"/>
                    <a:pt x="145" y="174"/>
                    <a:pt x="145" y="167"/>
                  </a:cubicBezTo>
                  <a:cubicBezTo>
                    <a:pt x="145" y="160"/>
                    <a:pt x="142" y="153"/>
                    <a:pt x="137" y="148"/>
                  </a:cubicBezTo>
                  <a:cubicBezTo>
                    <a:pt x="137" y="148"/>
                    <a:pt x="137" y="148"/>
                    <a:pt x="136" y="148"/>
                  </a:cubicBezTo>
                  <a:close/>
                  <a:moveTo>
                    <a:pt x="183" y="102"/>
                  </a:moveTo>
                  <a:cubicBezTo>
                    <a:pt x="183" y="102"/>
                    <a:pt x="183" y="102"/>
                    <a:pt x="183" y="101"/>
                  </a:cubicBezTo>
                  <a:cubicBezTo>
                    <a:pt x="181" y="103"/>
                    <a:pt x="172" y="112"/>
                    <a:pt x="171" y="113"/>
                  </a:cubicBezTo>
                  <a:cubicBezTo>
                    <a:pt x="171" y="113"/>
                    <a:pt x="171" y="114"/>
                    <a:pt x="171" y="114"/>
                  </a:cubicBezTo>
                  <a:cubicBezTo>
                    <a:pt x="173" y="116"/>
                    <a:pt x="174" y="118"/>
                    <a:pt x="174" y="121"/>
                  </a:cubicBezTo>
                  <a:cubicBezTo>
                    <a:pt x="174" y="123"/>
                    <a:pt x="173" y="126"/>
                    <a:pt x="171" y="128"/>
                  </a:cubicBezTo>
                  <a:cubicBezTo>
                    <a:pt x="168" y="132"/>
                    <a:pt x="161" y="132"/>
                    <a:pt x="157" y="128"/>
                  </a:cubicBezTo>
                  <a:cubicBezTo>
                    <a:pt x="128" y="98"/>
                    <a:pt x="128" y="98"/>
                    <a:pt x="128" y="98"/>
                  </a:cubicBezTo>
                  <a:cubicBezTo>
                    <a:pt x="128" y="98"/>
                    <a:pt x="137" y="88"/>
                    <a:pt x="138" y="87"/>
                  </a:cubicBezTo>
                  <a:cubicBezTo>
                    <a:pt x="137" y="86"/>
                    <a:pt x="128" y="77"/>
                    <a:pt x="127" y="75"/>
                  </a:cubicBezTo>
                  <a:cubicBezTo>
                    <a:pt x="125" y="77"/>
                    <a:pt x="106" y="97"/>
                    <a:pt x="104" y="98"/>
                  </a:cubicBezTo>
                  <a:cubicBezTo>
                    <a:pt x="106" y="99"/>
                    <a:pt x="146" y="139"/>
                    <a:pt x="146" y="139"/>
                  </a:cubicBezTo>
                  <a:cubicBezTo>
                    <a:pt x="156" y="150"/>
                    <a:pt x="173" y="150"/>
                    <a:pt x="183" y="139"/>
                  </a:cubicBezTo>
                  <a:cubicBezTo>
                    <a:pt x="188" y="134"/>
                    <a:pt x="191" y="127"/>
                    <a:pt x="191" y="121"/>
                  </a:cubicBezTo>
                  <a:cubicBezTo>
                    <a:pt x="191" y="114"/>
                    <a:pt x="188" y="107"/>
                    <a:pt x="183" y="102"/>
                  </a:cubicBezTo>
                  <a:close/>
                  <a:moveTo>
                    <a:pt x="110" y="167"/>
                  </a:moveTo>
                  <a:cubicBezTo>
                    <a:pt x="112" y="166"/>
                    <a:pt x="137" y="140"/>
                    <a:pt x="138" y="139"/>
                  </a:cubicBezTo>
                  <a:cubicBezTo>
                    <a:pt x="137" y="138"/>
                    <a:pt x="128" y="128"/>
                    <a:pt x="127" y="127"/>
                  </a:cubicBezTo>
                  <a:cubicBezTo>
                    <a:pt x="125" y="129"/>
                    <a:pt x="100" y="154"/>
                    <a:pt x="99" y="155"/>
                  </a:cubicBezTo>
                  <a:cubicBezTo>
                    <a:pt x="100" y="156"/>
                    <a:pt x="109" y="166"/>
                    <a:pt x="110" y="167"/>
                  </a:cubicBezTo>
                  <a:close/>
                  <a:moveTo>
                    <a:pt x="80" y="174"/>
                  </a:moveTo>
                  <a:cubicBezTo>
                    <a:pt x="80" y="174"/>
                    <a:pt x="80" y="174"/>
                    <a:pt x="80" y="174"/>
                  </a:cubicBezTo>
                  <a:cubicBezTo>
                    <a:pt x="76" y="178"/>
                    <a:pt x="70" y="178"/>
                    <a:pt x="66" y="174"/>
                  </a:cubicBezTo>
                  <a:cubicBezTo>
                    <a:pt x="64" y="172"/>
                    <a:pt x="63" y="170"/>
                    <a:pt x="63" y="167"/>
                  </a:cubicBezTo>
                  <a:cubicBezTo>
                    <a:pt x="63" y="164"/>
                    <a:pt x="64" y="162"/>
                    <a:pt x="66" y="160"/>
                  </a:cubicBezTo>
                  <a:cubicBezTo>
                    <a:pt x="95" y="130"/>
                    <a:pt x="95" y="130"/>
                    <a:pt x="95" y="130"/>
                  </a:cubicBezTo>
                  <a:cubicBezTo>
                    <a:pt x="95" y="130"/>
                    <a:pt x="105" y="140"/>
                    <a:pt x="106" y="141"/>
                  </a:cubicBezTo>
                  <a:cubicBezTo>
                    <a:pt x="108" y="140"/>
                    <a:pt x="117" y="131"/>
                    <a:pt x="118" y="129"/>
                  </a:cubicBezTo>
                  <a:cubicBezTo>
                    <a:pt x="117" y="128"/>
                    <a:pt x="97" y="108"/>
                    <a:pt x="95" y="107"/>
                  </a:cubicBezTo>
                  <a:cubicBezTo>
                    <a:pt x="94" y="108"/>
                    <a:pt x="54" y="148"/>
                    <a:pt x="54" y="148"/>
                  </a:cubicBezTo>
                  <a:cubicBezTo>
                    <a:pt x="49" y="153"/>
                    <a:pt x="46" y="160"/>
                    <a:pt x="46" y="167"/>
                  </a:cubicBezTo>
                  <a:cubicBezTo>
                    <a:pt x="46" y="174"/>
                    <a:pt x="49" y="181"/>
                    <a:pt x="54" y="186"/>
                  </a:cubicBezTo>
                  <a:cubicBezTo>
                    <a:pt x="59" y="191"/>
                    <a:pt x="66" y="194"/>
                    <a:pt x="73" y="194"/>
                  </a:cubicBezTo>
                  <a:cubicBezTo>
                    <a:pt x="80" y="194"/>
                    <a:pt x="87" y="191"/>
                    <a:pt x="92" y="186"/>
                  </a:cubicBezTo>
                  <a:cubicBezTo>
                    <a:pt x="92" y="186"/>
                    <a:pt x="92" y="185"/>
                    <a:pt x="92" y="185"/>
                  </a:cubicBezTo>
                  <a:cubicBezTo>
                    <a:pt x="80" y="174"/>
                    <a:pt x="80" y="174"/>
                    <a:pt x="80" y="174"/>
                  </a:cubicBezTo>
                  <a:cubicBezTo>
                    <a:pt x="80" y="174"/>
                    <a:pt x="80" y="174"/>
                    <a:pt x="80" y="174"/>
                  </a:cubicBezTo>
                  <a:close/>
                  <a:moveTo>
                    <a:pt x="27" y="113"/>
                  </a:moveTo>
                  <a:cubicBezTo>
                    <a:pt x="28" y="114"/>
                    <a:pt x="53" y="140"/>
                    <a:pt x="55" y="141"/>
                  </a:cubicBezTo>
                  <a:cubicBezTo>
                    <a:pt x="66" y="129"/>
                    <a:pt x="66" y="129"/>
                    <a:pt x="66" y="129"/>
                  </a:cubicBezTo>
                  <a:cubicBezTo>
                    <a:pt x="65" y="128"/>
                    <a:pt x="40" y="103"/>
                    <a:pt x="38" y="101"/>
                  </a:cubicBezTo>
                  <a:cubicBezTo>
                    <a:pt x="37" y="103"/>
                    <a:pt x="28" y="112"/>
                    <a:pt x="27" y="113"/>
                  </a:cubicBezTo>
                  <a:close/>
                  <a:moveTo>
                    <a:pt x="34" y="128"/>
                  </a:moveTo>
                  <a:cubicBezTo>
                    <a:pt x="30" y="132"/>
                    <a:pt x="23" y="132"/>
                    <a:pt x="19" y="128"/>
                  </a:cubicBezTo>
                  <a:cubicBezTo>
                    <a:pt x="18" y="126"/>
                    <a:pt x="16" y="123"/>
                    <a:pt x="16" y="121"/>
                  </a:cubicBezTo>
                  <a:cubicBezTo>
                    <a:pt x="16" y="118"/>
                    <a:pt x="18" y="115"/>
                    <a:pt x="19" y="114"/>
                  </a:cubicBezTo>
                  <a:cubicBezTo>
                    <a:pt x="19" y="114"/>
                    <a:pt x="44" y="89"/>
                    <a:pt x="46" y="87"/>
                  </a:cubicBezTo>
                  <a:cubicBezTo>
                    <a:pt x="45" y="86"/>
                    <a:pt x="35" y="77"/>
                    <a:pt x="34" y="75"/>
                  </a:cubicBezTo>
                  <a:cubicBezTo>
                    <a:pt x="33" y="77"/>
                    <a:pt x="8" y="102"/>
                    <a:pt x="8" y="102"/>
                  </a:cubicBezTo>
                  <a:cubicBezTo>
                    <a:pt x="3" y="107"/>
                    <a:pt x="0" y="114"/>
                    <a:pt x="0" y="121"/>
                  </a:cubicBezTo>
                  <a:cubicBezTo>
                    <a:pt x="0" y="127"/>
                    <a:pt x="3" y="134"/>
                    <a:pt x="8" y="139"/>
                  </a:cubicBezTo>
                  <a:cubicBezTo>
                    <a:pt x="13" y="144"/>
                    <a:pt x="19" y="147"/>
                    <a:pt x="26" y="147"/>
                  </a:cubicBezTo>
                  <a:cubicBezTo>
                    <a:pt x="34" y="147"/>
                    <a:pt x="40" y="144"/>
                    <a:pt x="45" y="139"/>
                  </a:cubicBezTo>
                  <a:cubicBezTo>
                    <a:pt x="45" y="139"/>
                    <a:pt x="46" y="139"/>
                    <a:pt x="46" y="139"/>
                  </a:cubicBezTo>
                  <a:cubicBezTo>
                    <a:pt x="45" y="138"/>
                    <a:pt x="35" y="128"/>
                    <a:pt x="34" y="127"/>
                  </a:cubicBezTo>
                  <a:cubicBezTo>
                    <a:pt x="34" y="127"/>
                    <a:pt x="34" y="128"/>
                    <a:pt x="34" y="128"/>
                  </a:cubicBezTo>
                  <a:close/>
                  <a:moveTo>
                    <a:pt x="55" y="48"/>
                  </a:moveTo>
                  <a:cubicBezTo>
                    <a:pt x="56" y="47"/>
                    <a:pt x="65" y="38"/>
                    <a:pt x="66" y="37"/>
                  </a:cubicBezTo>
                  <a:cubicBezTo>
                    <a:pt x="66" y="36"/>
                    <a:pt x="66" y="36"/>
                    <a:pt x="66" y="36"/>
                  </a:cubicBezTo>
                  <a:cubicBezTo>
                    <a:pt x="64" y="34"/>
                    <a:pt x="63" y="32"/>
                    <a:pt x="63" y="29"/>
                  </a:cubicBezTo>
                  <a:cubicBezTo>
                    <a:pt x="63" y="29"/>
                    <a:pt x="63" y="29"/>
                    <a:pt x="63" y="29"/>
                  </a:cubicBezTo>
                  <a:cubicBezTo>
                    <a:pt x="63" y="26"/>
                    <a:pt x="64" y="24"/>
                    <a:pt x="66" y="22"/>
                  </a:cubicBezTo>
                  <a:cubicBezTo>
                    <a:pt x="68" y="20"/>
                    <a:pt x="70" y="19"/>
                    <a:pt x="73" y="19"/>
                  </a:cubicBezTo>
                  <a:cubicBezTo>
                    <a:pt x="75" y="19"/>
                    <a:pt x="78" y="20"/>
                    <a:pt x="80" y="22"/>
                  </a:cubicBezTo>
                  <a:cubicBezTo>
                    <a:pt x="80" y="22"/>
                    <a:pt x="105" y="47"/>
                    <a:pt x="106" y="48"/>
                  </a:cubicBezTo>
                  <a:cubicBezTo>
                    <a:pt x="118" y="37"/>
                    <a:pt x="118" y="37"/>
                    <a:pt x="118" y="37"/>
                  </a:cubicBezTo>
                  <a:cubicBezTo>
                    <a:pt x="117" y="35"/>
                    <a:pt x="92" y="10"/>
                    <a:pt x="92" y="10"/>
                  </a:cubicBezTo>
                  <a:cubicBezTo>
                    <a:pt x="81" y="0"/>
                    <a:pt x="64" y="0"/>
                    <a:pt x="54" y="10"/>
                  </a:cubicBezTo>
                  <a:cubicBezTo>
                    <a:pt x="49" y="15"/>
                    <a:pt x="46" y="22"/>
                    <a:pt x="46" y="29"/>
                  </a:cubicBezTo>
                  <a:cubicBezTo>
                    <a:pt x="46" y="36"/>
                    <a:pt x="49" y="43"/>
                    <a:pt x="54" y="48"/>
                  </a:cubicBezTo>
                  <a:cubicBezTo>
                    <a:pt x="54" y="48"/>
                    <a:pt x="54" y="48"/>
                    <a:pt x="55" y="48"/>
                  </a:cubicBezTo>
                  <a:close/>
                  <a:moveTo>
                    <a:pt x="80" y="29"/>
                  </a:moveTo>
                  <a:cubicBezTo>
                    <a:pt x="79" y="30"/>
                    <a:pt x="54" y="56"/>
                    <a:pt x="52" y="57"/>
                  </a:cubicBezTo>
                  <a:cubicBezTo>
                    <a:pt x="54" y="58"/>
                    <a:pt x="63" y="68"/>
                    <a:pt x="64" y="69"/>
                  </a:cubicBezTo>
                  <a:cubicBezTo>
                    <a:pt x="92" y="41"/>
                    <a:pt x="92" y="41"/>
                    <a:pt x="92" y="41"/>
                  </a:cubicBezTo>
                  <a:cubicBezTo>
                    <a:pt x="91" y="40"/>
                    <a:pt x="82" y="30"/>
                    <a:pt x="80" y="29"/>
                  </a:cubicBezTo>
                  <a:close/>
                </a:path>
              </a:pathLst>
            </a:custGeom>
            <a:solidFill>
              <a:srgbClr val="0067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21">
              <a:extLst>
                <a:ext uri="{FF2B5EF4-FFF2-40B4-BE49-F238E27FC236}">
                  <a16:creationId xmlns:a16="http://schemas.microsoft.com/office/drawing/2014/main" id="{2CA64E00-7EA6-4723-A121-03D0D0D19641}"/>
                </a:ext>
              </a:extLst>
            </p:cNvPr>
            <p:cNvSpPr>
              <a:spLocks noEditPoints="1"/>
            </p:cNvSpPr>
            <p:nvPr/>
          </p:nvSpPr>
          <p:spPr bwMode="auto">
            <a:xfrm>
              <a:off x="801" y="261"/>
              <a:ext cx="1129" cy="435"/>
            </a:xfrm>
            <a:custGeom>
              <a:avLst/>
              <a:gdLst>
                <a:gd name="T0" fmla="*/ 4507 w 478"/>
                <a:gd name="T1" fmla="*/ 184 h 184"/>
                <a:gd name="T2" fmla="*/ 4613 w 478"/>
                <a:gd name="T3" fmla="*/ 5059 h 184"/>
                <a:gd name="T4" fmla="*/ 4162 w 478"/>
                <a:gd name="T5" fmla="*/ 5683 h 184"/>
                <a:gd name="T6" fmla="*/ 5690 w 478"/>
                <a:gd name="T7" fmla="*/ 5745 h 184"/>
                <a:gd name="T8" fmla="*/ 5390 w 478"/>
                <a:gd name="T9" fmla="*/ 5629 h 184"/>
                <a:gd name="T10" fmla="*/ 5255 w 478"/>
                <a:gd name="T11" fmla="*/ 5059 h 184"/>
                <a:gd name="T12" fmla="*/ 5293 w 478"/>
                <a:gd name="T13" fmla="*/ 251 h 184"/>
                <a:gd name="T14" fmla="*/ 5690 w 478"/>
                <a:gd name="T15" fmla="*/ 66 h 184"/>
                <a:gd name="T16" fmla="*/ 4162 w 478"/>
                <a:gd name="T17" fmla="*/ 0 h 184"/>
                <a:gd name="T18" fmla="*/ 2900 w 478"/>
                <a:gd name="T19" fmla="*/ 225 h 184"/>
                <a:gd name="T20" fmla="*/ 0 w 478"/>
                <a:gd name="T21" fmla="*/ 0 h 184"/>
                <a:gd name="T22" fmla="*/ 319 w 478"/>
                <a:gd name="T23" fmla="*/ 184 h 184"/>
                <a:gd name="T24" fmla="*/ 406 w 478"/>
                <a:gd name="T25" fmla="*/ 5310 h 184"/>
                <a:gd name="T26" fmla="*/ 0 w 478"/>
                <a:gd name="T27" fmla="*/ 5745 h 184"/>
                <a:gd name="T28" fmla="*/ 1490 w 478"/>
                <a:gd name="T29" fmla="*/ 5683 h 184"/>
                <a:gd name="T30" fmla="*/ 1053 w 478"/>
                <a:gd name="T31" fmla="*/ 5085 h 184"/>
                <a:gd name="T32" fmla="*/ 1462 w 478"/>
                <a:gd name="T33" fmla="*/ 225 h 184"/>
                <a:gd name="T34" fmla="*/ 2863 w 478"/>
                <a:gd name="T35" fmla="*/ 872 h 184"/>
                <a:gd name="T36" fmla="*/ 2671 w 478"/>
                <a:gd name="T37" fmla="*/ 2499 h 184"/>
                <a:gd name="T38" fmla="*/ 1807 w 478"/>
                <a:gd name="T39" fmla="*/ 2906 h 184"/>
                <a:gd name="T40" fmla="*/ 3637 w 478"/>
                <a:gd name="T41" fmla="*/ 1463 h 184"/>
                <a:gd name="T42" fmla="*/ 2900 w 478"/>
                <a:gd name="T43" fmla="*/ 225 h 184"/>
                <a:gd name="T44" fmla="*/ 14649 w 478"/>
                <a:gd name="T45" fmla="*/ 5376 h 184"/>
                <a:gd name="T46" fmla="*/ 13824 w 478"/>
                <a:gd name="T47" fmla="*/ 5560 h 184"/>
                <a:gd name="T48" fmla="*/ 12317 w 478"/>
                <a:gd name="T49" fmla="*/ 5494 h 184"/>
                <a:gd name="T50" fmla="*/ 12017 w 478"/>
                <a:gd name="T51" fmla="*/ 4716 h 184"/>
                <a:gd name="T52" fmla="*/ 13824 w 478"/>
                <a:gd name="T53" fmla="*/ 2934 h 184"/>
                <a:gd name="T54" fmla="*/ 14164 w 478"/>
                <a:gd name="T55" fmla="*/ 3118 h 184"/>
                <a:gd name="T56" fmla="*/ 14221 w 478"/>
                <a:gd name="T57" fmla="*/ 2589 h 184"/>
                <a:gd name="T58" fmla="*/ 14098 w 478"/>
                <a:gd name="T59" fmla="*/ 2721 h 184"/>
                <a:gd name="T60" fmla="*/ 12017 w 478"/>
                <a:gd name="T61" fmla="*/ 2773 h 184"/>
                <a:gd name="T62" fmla="*/ 13914 w 478"/>
                <a:gd name="T63" fmla="*/ 225 h 184"/>
                <a:gd name="T64" fmla="*/ 14505 w 478"/>
                <a:gd name="T65" fmla="*/ 804 h 184"/>
                <a:gd name="T66" fmla="*/ 14561 w 478"/>
                <a:gd name="T67" fmla="*/ 0 h 184"/>
                <a:gd name="T68" fmla="*/ 10950 w 478"/>
                <a:gd name="T69" fmla="*/ 66 h 184"/>
                <a:gd name="T70" fmla="*/ 11358 w 478"/>
                <a:gd name="T71" fmla="*/ 660 h 184"/>
                <a:gd name="T72" fmla="*/ 11292 w 478"/>
                <a:gd name="T73" fmla="*/ 5560 h 184"/>
                <a:gd name="T74" fmla="*/ 10024 w 478"/>
                <a:gd name="T75" fmla="*/ 4437 h 184"/>
                <a:gd name="T76" fmla="*/ 8909 w 478"/>
                <a:gd name="T77" fmla="*/ 2773 h 184"/>
                <a:gd name="T78" fmla="*/ 9925 w 478"/>
                <a:gd name="T79" fmla="*/ 1279 h 184"/>
                <a:gd name="T80" fmla="*/ 9344 w 478"/>
                <a:gd name="T81" fmla="*/ 225 h 184"/>
                <a:gd name="T82" fmla="*/ 7877 w 478"/>
                <a:gd name="T83" fmla="*/ 0 h 184"/>
                <a:gd name="T84" fmla="*/ 6259 w 478"/>
                <a:gd name="T85" fmla="*/ 66 h 184"/>
                <a:gd name="T86" fmla="*/ 6656 w 478"/>
                <a:gd name="T87" fmla="*/ 593 h 184"/>
                <a:gd name="T88" fmla="*/ 6599 w 478"/>
                <a:gd name="T89" fmla="*/ 5560 h 184"/>
                <a:gd name="T90" fmla="*/ 6259 w 478"/>
                <a:gd name="T91" fmla="*/ 5745 h 184"/>
                <a:gd name="T92" fmla="*/ 7721 w 478"/>
                <a:gd name="T93" fmla="*/ 5683 h 184"/>
                <a:gd name="T94" fmla="*/ 7341 w 478"/>
                <a:gd name="T95" fmla="*/ 5182 h 184"/>
                <a:gd name="T96" fmla="*/ 7778 w 478"/>
                <a:gd name="T97" fmla="*/ 3002 h 184"/>
                <a:gd name="T98" fmla="*/ 8869 w 478"/>
                <a:gd name="T99" fmla="*/ 3872 h 184"/>
                <a:gd name="T100" fmla="*/ 10121 w 478"/>
                <a:gd name="T101" fmla="*/ 5494 h 184"/>
                <a:gd name="T102" fmla="*/ 10950 w 478"/>
                <a:gd name="T103" fmla="*/ 5745 h 184"/>
                <a:gd name="T104" fmla="*/ 14878 w 478"/>
                <a:gd name="T105" fmla="*/ 5745 h 184"/>
                <a:gd name="T106" fmla="*/ 14812 w 478"/>
                <a:gd name="T107" fmla="*/ 4941 h 184"/>
                <a:gd name="T108" fmla="*/ 7341 w 478"/>
                <a:gd name="T109" fmla="*/ 2839 h 184"/>
                <a:gd name="T110" fmla="*/ 7816 w 478"/>
                <a:gd name="T111" fmla="*/ 156 h 184"/>
                <a:gd name="T112" fmla="*/ 9306 w 478"/>
                <a:gd name="T113" fmla="*/ 1627 h 184"/>
                <a:gd name="T114" fmla="*/ 7934 w 478"/>
                <a:gd name="T115" fmla="*/ 2839 h 18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78" h="184">
                  <a:moveTo>
                    <a:pt x="134" y="2"/>
                  </a:moveTo>
                  <a:cubicBezTo>
                    <a:pt x="140" y="2"/>
                    <a:pt x="143" y="3"/>
                    <a:pt x="145" y="6"/>
                  </a:cubicBezTo>
                  <a:cubicBezTo>
                    <a:pt x="147" y="9"/>
                    <a:pt x="148" y="14"/>
                    <a:pt x="148" y="23"/>
                  </a:cubicBezTo>
                  <a:cubicBezTo>
                    <a:pt x="148" y="162"/>
                    <a:pt x="148" y="162"/>
                    <a:pt x="148" y="162"/>
                  </a:cubicBezTo>
                  <a:cubicBezTo>
                    <a:pt x="148" y="170"/>
                    <a:pt x="147" y="176"/>
                    <a:pt x="145" y="178"/>
                  </a:cubicBezTo>
                  <a:cubicBezTo>
                    <a:pt x="144" y="180"/>
                    <a:pt x="140" y="182"/>
                    <a:pt x="134" y="182"/>
                  </a:cubicBezTo>
                  <a:cubicBezTo>
                    <a:pt x="134" y="184"/>
                    <a:pt x="134" y="184"/>
                    <a:pt x="134" y="184"/>
                  </a:cubicBezTo>
                  <a:cubicBezTo>
                    <a:pt x="183" y="184"/>
                    <a:pt x="183" y="184"/>
                    <a:pt x="183" y="184"/>
                  </a:cubicBezTo>
                  <a:cubicBezTo>
                    <a:pt x="183" y="182"/>
                    <a:pt x="183" y="182"/>
                    <a:pt x="183" y="182"/>
                  </a:cubicBezTo>
                  <a:cubicBezTo>
                    <a:pt x="178" y="182"/>
                    <a:pt x="175" y="181"/>
                    <a:pt x="173" y="180"/>
                  </a:cubicBezTo>
                  <a:cubicBezTo>
                    <a:pt x="172" y="179"/>
                    <a:pt x="170" y="177"/>
                    <a:pt x="170" y="176"/>
                  </a:cubicBezTo>
                  <a:cubicBezTo>
                    <a:pt x="169" y="174"/>
                    <a:pt x="169" y="169"/>
                    <a:pt x="169" y="162"/>
                  </a:cubicBezTo>
                  <a:cubicBezTo>
                    <a:pt x="169" y="21"/>
                    <a:pt x="169" y="21"/>
                    <a:pt x="169" y="21"/>
                  </a:cubicBezTo>
                  <a:cubicBezTo>
                    <a:pt x="169" y="14"/>
                    <a:pt x="169" y="10"/>
                    <a:pt x="170" y="8"/>
                  </a:cubicBezTo>
                  <a:cubicBezTo>
                    <a:pt x="170" y="6"/>
                    <a:pt x="172" y="4"/>
                    <a:pt x="175" y="3"/>
                  </a:cubicBezTo>
                  <a:cubicBezTo>
                    <a:pt x="178" y="2"/>
                    <a:pt x="180" y="2"/>
                    <a:pt x="183" y="2"/>
                  </a:cubicBezTo>
                  <a:cubicBezTo>
                    <a:pt x="183" y="0"/>
                    <a:pt x="183" y="0"/>
                    <a:pt x="183" y="0"/>
                  </a:cubicBezTo>
                  <a:cubicBezTo>
                    <a:pt x="134" y="0"/>
                    <a:pt x="134" y="0"/>
                    <a:pt x="134" y="0"/>
                  </a:cubicBezTo>
                  <a:lnTo>
                    <a:pt x="134" y="2"/>
                  </a:lnTo>
                  <a:close/>
                  <a:moveTo>
                    <a:pt x="93" y="7"/>
                  </a:moveTo>
                  <a:cubicBezTo>
                    <a:pt x="85" y="2"/>
                    <a:pt x="71" y="0"/>
                    <a:pt x="52" y="0"/>
                  </a:cubicBezTo>
                  <a:cubicBezTo>
                    <a:pt x="0" y="0"/>
                    <a:pt x="0" y="0"/>
                    <a:pt x="0" y="0"/>
                  </a:cubicBezTo>
                  <a:cubicBezTo>
                    <a:pt x="0" y="2"/>
                    <a:pt x="0" y="2"/>
                    <a:pt x="0" y="2"/>
                  </a:cubicBezTo>
                  <a:cubicBezTo>
                    <a:pt x="5" y="2"/>
                    <a:pt x="9" y="3"/>
                    <a:pt x="10" y="6"/>
                  </a:cubicBezTo>
                  <a:cubicBezTo>
                    <a:pt x="12" y="8"/>
                    <a:pt x="13" y="12"/>
                    <a:pt x="13" y="18"/>
                  </a:cubicBezTo>
                  <a:cubicBezTo>
                    <a:pt x="13" y="170"/>
                    <a:pt x="13" y="170"/>
                    <a:pt x="13" y="170"/>
                  </a:cubicBezTo>
                  <a:cubicBezTo>
                    <a:pt x="13" y="178"/>
                    <a:pt x="9" y="182"/>
                    <a:pt x="0" y="182"/>
                  </a:cubicBezTo>
                  <a:cubicBezTo>
                    <a:pt x="0" y="184"/>
                    <a:pt x="0" y="184"/>
                    <a:pt x="0" y="184"/>
                  </a:cubicBezTo>
                  <a:cubicBezTo>
                    <a:pt x="48" y="184"/>
                    <a:pt x="48" y="184"/>
                    <a:pt x="48" y="184"/>
                  </a:cubicBezTo>
                  <a:cubicBezTo>
                    <a:pt x="48" y="182"/>
                    <a:pt x="48" y="182"/>
                    <a:pt x="48" y="182"/>
                  </a:cubicBezTo>
                  <a:cubicBezTo>
                    <a:pt x="43" y="182"/>
                    <a:pt x="39" y="181"/>
                    <a:pt x="37" y="179"/>
                  </a:cubicBezTo>
                  <a:cubicBezTo>
                    <a:pt x="35" y="177"/>
                    <a:pt x="34" y="172"/>
                    <a:pt x="34" y="163"/>
                  </a:cubicBezTo>
                  <a:cubicBezTo>
                    <a:pt x="34" y="7"/>
                    <a:pt x="34" y="7"/>
                    <a:pt x="34" y="7"/>
                  </a:cubicBezTo>
                  <a:cubicBezTo>
                    <a:pt x="47" y="7"/>
                    <a:pt x="47" y="7"/>
                    <a:pt x="47" y="7"/>
                  </a:cubicBezTo>
                  <a:cubicBezTo>
                    <a:pt x="60" y="7"/>
                    <a:pt x="70" y="9"/>
                    <a:pt x="77" y="12"/>
                  </a:cubicBezTo>
                  <a:cubicBezTo>
                    <a:pt x="83" y="16"/>
                    <a:pt x="88" y="21"/>
                    <a:pt x="92" y="28"/>
                  </a:cubicBezTo>
                  <a:cubicBezTo>
                    <a:pt x="95" y="35"/>
                    <a:pt x="97" y="43"/>
                    <a:pt x="97" y="52"/>
                  </a:cubicBezTo>
                  <a:cubicBezTo>
                    <a:pt x="97" y="64"/>
                    <a:pt x="93" y="73"/>
                    <a:pt x="86" y="80"/>
                  </a:cubicBezTo>
                  <a:cubicBezTo>
                    <a:pt x="79" y="87"/>
                    <a:pt x="69" y="91"/>
                    <a:pt x="58" y="91"/>
                  </a:cubicBezTo>
                  <a:cubicBezTo>
                    <a:pt x="58" y="93"/>
                    <a:pt x="58" y="93"/>
                    <a:pt x="58" y="93"/>
                  </a:cubicBezTo>
                  <a:cubicBezTo>
                    <a:pt x="76" y="93"/>
                    <a:pt x="91" y="89"/>
                    <a:pt x="101" y="82"/>
                  </a:cubicBezTo>
                  <a:cubicBezTo>
                    <a:pt x="112" y="74"/>
                    <a:pt x="117" y="62"/>
                    <a:pt x="117" y="47"/>
                  </a:cubicBezTo>
                  <a:cubicBezTo>
                    <a:pt x="117" y="36"/>
                    <a:pt x="115" y="28"/>
                    <a:pt x="111" y="22"/>
                  </a:cubicBezTo>
                  <a:cubicBezTo>
                    <a:pt x="108" y="16"/>
                    <a:pt x="101" y="11"/>
                    <a:pt x="93" y="7"/>
                  </a:cubicBezTo>
                  <a:close/>
                  <a:moveTo>
                    <a:pt x="476" y="158"/>
                  </a:moveTo>
                  <a:cubicBezTo>
                    <a:pt x="475" y="166"/>
                    <a:pt x="473" y="170"/>
                    <a:pt x="471" y="172"/>
                  </a:cubicBezTo>
                  <a:cubicBezTo>
                    <a:pt x="469" y="175"/>
                    <a:pt x="467" y="176"/>
                    <a:pt x="464" y="177"/>
                  </a:cubicBezTo>
                  <a:cubicBezTo>
                    <a:pt x="461" y="177"/>
                    <a:pt x="454" y="178"/>
                    <a:pt x="444" y="178"/>
                  </a:cubicBezTo>
                  <a:cubicBezTo>
                    <a:pt x="412" y="178"/>
                    <a:pt x="412" y="178"/>
                    <a:pt x="412" y="178"/>
                  </a:cubicBezTo>
                  <a:cubicBezTo>
                    <a:pt x="405" y="178"/>
                    <a:pt x="400" y="177"/>
                    <a:pt x="396" y="176"/>
                  </a:cubicBezTo>
                  <a:cubicBezTo>
                    <a:pt x="393" y="175"/>
                    <a:pt x="390" y="173"/>
                    <a:pt x="389" y="169"/>
                  </a:cubicBezTo>
                  <a:cubicBezTo>
                    <a:pt x="387" y="165"/>
                    <a:pt x="386" y="159"/>
                    <a:pt x="386" y="151"/>
                  </a:cubicBezTo>
                  <a:cubicBezTo>
                    <a:pt x="386" y="94"/>
                    <a:pt x="386" y="94"/>
                    <a:pt x="386" y="94"/>
                  </a:cubicBezTo>
                  <a:cubicBezTo>
                    <a:pt x="444" y="94"/>
                    <a:pt x="444" y="94"/>
                    <a:pt x="444" y="94"/>
                  </a:cubicBezTo>
                  <a:cubicBezTo>
                    <a:pt x="448" y="94"/>
                    <a:pt x="451" y="94"/>
                    <a:pt x="453" y="95"/>
                  </a:cubicBezTo>
                  <a:cubicBezTo>
                    <a:pt x="454" y="96"/>
                    <a:pt x="455" y="97"/>
                    <a:pt x="455" y="100"/>
                  </a:cubicBezTo>
                  <a:cubicBezTo>
                    <a:pt x="457" y="100"/>
                    <a:pt x="457" y="100"/>
                    <a:pt x="457" y="100"/>
                  </a:cubicBezTo>
                  <a:cubicBezTo>
                    <a:pt x="457" y="83"/>
                    <a:pt x="457" y="83"/>
                    <a:pt x="457" y="83"/>
                  </a:cubicBezTo>
                  <a:cubicBezTo>
                    <a:pt x="455" y="83"/>
                    <a:pt x="455" y="83"/>
                    <a:pt x="455" y="83"/>
                  </a:cubicBezTo>
                  <a:cubicBezTo>
                    <a:pt x="455" y="85"/>
                    <a:pt x="455" y="86"/>
                    <a:pt x="453" y="87"/>
                  </a:cubicBezTo>
                  <a:cubicBezTo>
                    <a:pt x="452" y="88"/>
                    <a:pt x="448" y="89"/>
                    <a:pt x="443" y="89"/>
                  </a:cubicBezTo>
                  <a:cubicBezTo>
                    <a:pt x="386" y="89"/>
                    <a:pt x="386" y="89"/>
                    <a:pt x="386" y="89"/>
                  </a:cubicBezTo>
                  <a:cubicBezTo>
                    <a:pt x="386" y="7"/>
                    <a:pt x="386" y="7"/>
                    <a:pt x="386" y="7"/>
                  </a:cubicBezTo>
                  <a:cubicBezTo>
                    <a:pt x="447" y="7"/>
                    <a:pt x="447" y="7"/>
                    <a:pt x="447" y="7"/>
                  </a:cubicBezTo>
                  <a:cubicBezTo>
                    <a:pt x="454" y="7"/>
                    <a:pt x="458" y="8"/>
                    <a:pt x="460" y="9"/>
                  </a:cubicBezTo>
                  <a:cubicBezTo>
                    <a:pt x="461" y="11"/>
                    <a:pt x="463" y="17"/>
                    <a:pt x="466" y="26"/>
                  </a:cubicBezTo>
                  <a:cubicBezTo>
                    <a:pt x="468" y="26"/>
                    <a:pt x="468" y="26"/>
                    <a:pt x="468" y="26"/>
                  </a:cubicBezTo>
                  <a:cubicBezTo>
                    <a:pt x="468" y="0"/>
                    <a:pt x="468" y="0"/>
                    <a:pt x="468" y="0"/>
                  </a:cubicBezTo>
                  <a:cubicBezTo>
                    <a:pt x="352" y="0"/>
                    <a:pt x="352" y="0"/>
                    <a:pt x="352" y="0"/>
                  </a:cubicBezTo>
                  <a:cubicBezTo>
                    <a:pt x="352" y="2"/>
                    <a:pt x="352" y="2"/>
                    <a:pt x="352" y="2"/>
                  </a:cubicBezTo>
                  <a:cubicBezTo>
                    <a:pt x="358" y="2"/>
                    <a:pt x="362" y="4"/>
                    <a:pt x="363" y="6"/>
                  </a:cubicBezTo>
                  <a:cubicBezTo>
                    <a:pt x="364" y="9"/>
                    <a:pt x="365" y="14"/>
                    <a:pt x="365" y="21"/>
                  </a:cubicBezTo>
                  <a:cubicBezTo>
                    <a:pt x="365" y="169"/>
                    <a:pt x="365" y="169"/>
                    <a:pt x="365" y="169"/>
                  </a:cubicBezTo>
                  <a:cubicBezTo>
                    <a:pt x="365" y="173"/>
                    <a:pt x="364" y="176"/>
                    <a:pt x="363" y="178"/>
                  </a:cubicBezTo>
                  <a:cubicBezTo>
                    <a:pt x="359" y="177"/>
                    <a:pt x="355" y="175"/>
                    <a:pt x="350" y="173"/>
                  </a:cubicBezTo>
                  <a:cubicBezTo>
                    <a:pt x="344" y="169"/>
                    <a:pt x="334" y="158"/>
                    <a:pt x="322" y="142"/>
                  </a:cubicBezTo>
                  <a:cubicBezTo>
                    <a:pt x="310" y="125"/>
                    <a:pt x="302" y="114"/>
                    <a:pt x="299" y="109"/>
                  </a:cubicBezTo>
                  <a:cubicBezTo>
                    <a:pt x="286" y="89"/>
                    <a:pt x="286" y="89"/>
                    <a:pt x="286" y="89"/>
                  </a:cubicBezTo>
                  <a:cubicBezTo>
                    <a:pt x="297" y="83"/>
                    <a:pt x="305" y="76"/>
                    <a:pt x="310" y="67"/>
                  </a:cubicBezTo>
                  <a:cubicBezTo>
                    <a:pt x="316" y="59"/>
                    <a:pt x="319" y="50"/>
                    <a:pt x="319" y="41"/>
                  </a:cubicBezTo>
                  <a:cubicBezTo>
                    <a:pt x="319" y="33"/>
                    <a:pt x="317" y="26"/>
                    <a:pt x="314" y="20"/>
                  </a:cubicBezTo>
                  <a:cubicBezTo>
                    <a:pt x="311" y="15"/>
                    <a:pt x="306" y="10"/>
                    <a:pt x="300" y="7"/>
                  </a:cubicBezTo>
                  <a:cubicBezTo>
                    <a:pt x="294" y="4"/>
                    <a:pt x="288" y="2"/>
                    <a:pt x="282" y="1"/>
                  </a:cubicBezTo>
                  <a:cubicBezTo>
                    <a:pt x="276" y="1"/>
                    <a:pt x="266" y="0"/>
                    <a:pt x="253" y="0"/>
                  </a:cubicBezTo>
                  <a:cubicBezTo>
                    <a:pt x="201" y="0"/>
                    <a:pt x="201" y="0"/>
                    <a:pt x="201" y="0"/>
                  </a:cubicBezTo>
                  <a:cubicBezTo>
                    <a:pt x="201" y="2"/>
                    <a:pt x="201" y="2"/>
                    <a:pt x="201" y="2"/>
                  </a:cubicBezTo>
                  <a:cubicBezTo>
                    <a:pt x="208" y="2"/>
                    <a:pt x="211" y="4"/>
                    <a:pt x="212" y="7"/>
                  </a:cubicBezTo>
                  <a:cubicBezTo>
                    <a:pt x="214" y="10"/>
                    <a:pt x="214" y="14"/>
                    <a:pt x="214" y="19"/>
                  </a:cubicBezTo>
                  <a:cubicBezTo>
                    <a:pt x="214" y="164"/>
                    <a:pt x="214" y="164"/>
                    <a:pt x="214" y="164"/>
                  </a:cubicBezTo>
                  <a:cubicBezTo>
                    <a:pt x="214" y="171"/>
                    <a:pt x="214" y="176"/>
                    <a:pt x="212" y="178"/>
                  </a:cubicBezTo>
                  <a:cubicBezTo>
                    <a:pt x="211" y="180"/>
                    <a:pt x="207" y="181"/>
                    <a:pt x="201" y="182"/>
                  </a:cubicBezTo>
                  <a:cubicBezTo>
                    <a:pt x="201" y="184"/>
                    <a:pt x="201" y="184"/>
                    <a:pt x="201" y="184"/>
                  </a:cubicBezTo>
                  <a:cubicBezTo>
                    <a:pt x="248" y="184"/>
                    <a:pt x="248" y="184"/>
                    <a:pt x="248" y="184"/>
                  </a:cubicBezTo>
                  <a:cubicBezTo>
                    <a:pt x="248" y="182"/>
                    <a:pt x="248" y="182"/>
                    <a:pt x="248" y="182"/>
                  </a:cubicBezTo>
                  <a:cubicBezTo>
                    <a:pt x="243" y="182"/>
                    <a:pt x="239" y="180"/>
                    <a:pt x="238" y="178"/>
                  </a:cubicBezTo>
                  <a:cubicBezTo>
                    <a:pt x="236" y="176"/>
                    <a:pt x="236" y="172"/>
                    <a:pt x="236" y="166"/>
                  </a:cubicBezTo>
                  <a:cubicBezTo>
                    <a:pt x="236" y="96"/>
                    <a:pt x="236" y="96"/>
                    <a:pt x="236" y="96"/>
                  </a:cubicBezTo>
                  <a:cubicBezTo>
                    <a:pt x="250" y="96"/>
                    <a:pt x="250" y="96"/>
                    <a:pt x="250" y="96"/>
                  </a:cubicBezTo>
                  <a:cubicBezTo>
                    <a:pt x="267" y="95"/>
                    <a:pt x="267" y="95"/>
                    <a:pt x="267" y="95"/>
                  </a:cubicBezTo>
                  <a:cubicBezTo>
                    <a:pt x="285" y="124"/>
                    <a:pt x="285" y="124"/>
                    <a:pt x="285" y="124"/>
                  </a:cubicBezTo>
                  <a:cubicBezTo>
                    <a:pt x="285" y="124"/>
                    <a:pt x="285" y="124"/>
                    <a:pt x="285" y="124"/>
                  </a:cubicBezTo>
                  <a:cubicBezTo>
                    <a:pt x="304" y="152"/>
                    <a:pt x="318" y="170"/>
                    <a:pt x="325" y="176"/>
                  </a:cubicBezTo>
                  <a:cubicBezTo>
                    <a:pt x="333" y="182"/>
                    <a:pt x="340" y="184"/>
                    <a:pt x="351" y="184"/>
                  </a:cubicBezTo>
                  <a:cubicBezTo>
                    <a:pt x="351" y="184"/>
                    <a:pt x="352" y="184"/>
                    <a:pt x="352" y="184"/>
                  </a:cubicBezTo>
                  <a:cubicBezTo>
                    <a:pt x="352" y="184"/>
                    <a:pt x="352" y="184"/>
                    <a:pt x="352" y="184"/>
                  </a:cubicBezTo>
                  <a:cubicBezTo>
                    <a:pt x="478" y="184"/>
                    <a:pt x="478" y="184"/>
                    <a:pt x="478" y="184"/>
                  </a:cubicBezTo>
                  <a:cubicBezTo>
                    <a:pt x="478" y="158"/>
                    <a:pt x="478" y="158"/>
                    <a:pt x="478" y="158"/>
                  </a:cubicBezTo>
                  <a:lnTo>
                    <a:pt x="476" y="158"/>
                  </a:lnTo>
                  <a:close/>
                  <a:moveTo>
                    <a:pt x="255" y="91"/>
                  </a:moveTo>
                  <a:cubicBezTo>
                    <a:pt x="236" y="91"/>
                    <a:pt x="236" y="91"/>
                    <a:pt x="236" y="91"/>
                  </a:cubicBezTo>
                  <a:cubicBezTo>
                    <a:pt x="236" y="5"/>
                    <a:pt x="236" y="5"/>
                    <a:pt x="236" y="5"/>
                  </a:cubicBezTo>
                  <a:cubicBezTo>
                    <a:pt x="251" y="5"/>
                    <a:pt x="251" y="5"/>
                    <a:pt x="251" y="5"/>
                  </a:cubicBezTo>
                  <a:cubicBezTo>
                    <a:pt x="269" y="5"/>
                    <a:pt x="281" y="10"/>
                    <a:pt x="288" y="20"/>
                  </a:cubicBezTo>
                  <a:cubicBezTo>
                    <a:pt x="296" y="30"/>
                    <a:pt x="299" y="41"/>
                    <a:pt x="299" y="52"/>
                  </a:cubicBezTo>
                  <a:cubicBezTo>
                    <a:pt x="299" y="64"/>
                    <a:pt x="296" y="73"/>
                    <a:pt x="288" y="80"/>
                  </a:cubicBezTo>
                  <a:cubicBezTo>
                    <a:pt x="281" y="87"/>
                    <a:pt x="270" y="91"/>
                    <a:pt x="255" y="91"/>
                  </a:cubicBezTo>
                  <a:close/>
                </a:path>
              </a:pathLst>
            </a:custGeom>
            <a:solidFill>
              <a:srgbClr val="0067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ctrTitle"/>
          </p:nvPr>
        </p:nvSpPr>
        <p:spPr>
          <a:xfrm>
            <a:off x="1231124" y="1717693"/>
            <a:ext cx="9436876" cy="1792270"/>
          </a:xfrm>
        </p:spPr>
        <p:txBody>
          <a:bodyPr anchor="b"/>
          <a:lstStyle>
            <a:lvl1pPr algn="l">
              <a:defRPr sz="6000">
                <a:solidFill>
                  <a:srgbClr val="00678C"/>
                </a:solidFill>
              </a:defRPr>
            </a:lvl1pPr>
          </a:lstStyle>
          <a:p>
            <a:r>
              <a:rPr lang="en-US"/>
              <a:t>Click to edit Master title style</a:t>
            </a:r>
          </a:p>
        </p:txBody>
      </p:sp>
      <p:sp>
        <p:nvSpPr>
          <p:cNvPr id="3" name="Subtitle 2"/>
          <p:cNvSpPr>
            <a:spLocks noGrp="1"/>
          </p:cNvSpPr>
          <p:nvPr>
            <p:ph type="subTitle" idx="1"/>
          </p:nvPr>
        </p:nvSpPr>
        <p:spPr>
          <a:xfrm>
            <a:off x="4038600" y="3602038"/>
            <a:ext cx="6629400" cy="1655762"/>
          </a:xfrm>
        </p:spPr>
        <p:txBody>
          <a:bodyPr>
            <a:normAutofit/>
          </a:bodyPr>
          <a:lstStyle>
            <a:lvl1pPr marL="0" indent="0" algn="l">
              <a:buNone/>
              <a:defRPr sz="3200">
                <a:solidFill>
                  <a:srgbClr val="68B8C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6283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ACF18-FE03-4659-B36B-BCD0FB4F3540}"/>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525C8BCD-0860-4A51-A799-48C0460DCBEA}" type="datetime1">
              <a:rPr lang="en-US" altLang="en-US" smtClean="0"/>
              <a:t>3/9/2021</a:t>
            </a:fld>
            <a:endParaRPr lang="en-US" altLang="en-US"/>
          </a:p>
        </p:txBody>
      </p:sp>
      <p:sp>
        <p:nvSpPr>
          <p:cNvPr id="5" name="Footer Placeholder 4">
            <a:extLst>
              <a:ext uri="{FF2B5EF4-FFF2-40B4-BE49-F238E27FC236}">
                <a16:creationId xmlns:a16="http://schemas.microsoft.com/office/drawing/2014/main" id="{1DAAC1FC-D93C-4E84-BD3C-4B023C6821F6}"/>
              </a:ext>
            </a:extLst>
          </p:cNvPr>
          <p:cNvSpPr>
            <a:spLocks noGrp="1"/>
          </p:cNvSpPr>
          <p:nvPr>
            <p:ph type="ftr" sz="quarter" idx="11"/>
          </p:nvPr>
        </p:nvSpPr>
        <p:spPr/>
        <p:txBody>
          <a:bodyPr/>
          <a:lstStyle>
            <a:lvl1pPr>
              <a:defRPr dirty="0"/>
            </a:lvl1pPr>
          </a:lstStyle>
          <a:p>
            <a:pPr>
              <a:defRPr/>
            </a:pPr>
            <a:endParaRPr lang="en-US" altLang="en-US"/>
          </a:p>
        </p:txBody>
      </p:sp>
      <p:sp>
        <p:nvSpPr>
          <p:cNvPr id="6" name="Slide Number Placeholder 5">
            <a:extLst>
              <a:ext uri="{FF2B5EF4-FFF2-40B4-BE49-F238E27FC236}">
                <a16:creationId xmlns:a16="http://schemas.microsoft.com/office/drawing/2014/main" id="{D7D98674-29C7-4AC2-B981-BA8DCC8AC694}"/>
              </a:ext>
            </a:extLst>
          </p:cNvPr>
          <p:cNvSpPr>
            <a:spLocks noGrp="1"/>
          </p:cNvSpPr>
          <p:nvPr>
            <p:ph type="sldNum" sz="quarter" idx="12"/>
          </p:nvPr>
        </p:nvSpPr>
        <p:spPr/>
        <p:txBody>
          <a:bodyPr/>
          <a:lstStyle>
            <a:lvl1pPr>
              <a:defRPr/>
            </a:lvl1pPr>
          </a:lstStyle>
          <a:p>
            <a:fld id="{6A5520EC-9C03-4CBF-B464-2279619F855B}" type="slidenum">
              <a:rPr lang="en-US" altLang="en-US"/>
              <a:pPr/>
              <a:t>‹#›</a:t>
            </a:fld>
            <a:endParaRPr lang="en-US" altLang="en-US"/>
          </a:p>
        </p:txBody>
      </p:sp>
    </p:spTree>
    <p:extLst>
      <p:ext uri="{BB962C8B-B14F-4D97-AF65-F5344CB8AC3E}">
        <p14:creationId xmlns:p14="http://schemas.microsoft.com/office/powerpoint/2010/main" val="381986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9A391-B600-43FA-9061-7069DFDB9F69}"/>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6DB56BBC-8BA4-47A7-8818-53E8C72878B2}" type="datetime1">
              <a:rPr lang="en-US" altLang="en-US" smtClean="0"/>
              <a:t>3/9/2021</a:t>
            </a:fld>
            <a:endParaRPr lang="en-US" altLang="en-US"/>
          </a:p>
        </p:txBody>
      </p:sp>
      <p:sp>
        <p:nvSpPr>
          <p:cNvPr id="5" name="Footer Placeholder 4">
            <a:extLst>
              <a:ext uri="{FF2B5EF4-FFF2-40B4-BE49-F238E27FC236}">
                <a16:creationId xmlns:a16="http://schemas.microsoft.com/office/drawing/2014/main" id="{DC93C186-CBF0-4C7F-BAF1-64836BFBB0CA}"/>
              </a:ext>
            </a:extLst>
          </p:cNvPr>
          <p:cNvSpPr>
            <a:spLocks noGrp="1"/>
          </p:cNvSpPr>
          <p:nvPr>
            <p:ph type="ftr" sz="quarter" idx="11"/>
          </p:nvPr>
        </p:nvSpPr>
        <p:spPr/>
        <p:txBody>
          <a:bodyPr/>
          <a:lstStyle>
            <a:lvl1pPr>
              <a:defRPr dirty="0"/>
            </a:lvl1pPr>
          </a:lstStyle>
          <a:p>
            <a:pPr>
              <a:defRPr/>
            </a:pPr>
            <a:endParaRPr lang="en-US" altLang="en-US"/>
          </a:p>
        </p:txBody>
      </p:sp>
      <p:sp>
        <p:nvSpPr>
          <p:cNvPr id="6" name="Slide Number Placeholder 5">
            <a:extLst>
              <a:ext uri="{FF2B5EF4-FFF2-40B4-BE49-F238E27FC236}">
                <a16:creationId xmlns:a16="http://schemas.microsoft.com/office/drawing/2014/main" id="{B9C29940-C38C-42B7-A373-BEAC7A1E77B1}"/>
              </a:ext>
            </a:extLst>
          </p:cNvPr>
          <p:cNvSpPr>
            <a:spLocks noGrp="1"/>
          </p:cNvSpPr>
          <p:nvPr>
            <p:ph type="sldNum" sz="quarter" idx="12"/>
          </p:nvPr>
        </p:nvSpPr>
        <p:spPr/>
        <p:txBody>
          <a:bodyPr/>
          <a:lstStyle>
            <a:lvl1pPr>
              <a:defRPr/>
            </a:lvl1pPr>
          </a:lstStyle>
          <a:p>
            <a:fld id="{C18A369E-C22A-4577-A871-1949C5D1929B}" type="slidenum">
              <a:rPr lang="en-US" altLang="en-US"/>
              <a:pPr/>
              <a:t>‹#›</a:t>
            </a:fld>
            <a:endParaRPr lang="en-US" altLang="en-US"/>
          </a:p>
        </p:txBody>
      </p:sp>
    </p:spTree>
    <p:extLst>
      <p:ext uri="{BB962C8B-B14F-4D97-AF65-F5344CB8AC3E}">
        <p14:creationId xmlns:p14="http://schemas.microsoft.com/office/powerpoint/2010/main" val="2880682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ODAS Master No Header">
    <p:spTree>
      <p:nvGrpSpPr>
        <p:cNvPr id="1" name=""/>
        <p:cNvGrpSpPr/>
        <p:nvPr/>
      </p:nvGrpSpPr>
      <p:grpSpPr>
        <a:xfrm>
          <a:off x="0" y="0"/>
          <a:ext cx="0" cy="0"/>
          <a:chOff x="0" y="0"/>
          <a:chExt cx="0" cy="0"/>
        </a:xfrm>
      </p:grpSpPr>
      <p:sp>
        <p:nvSpPr>
          <p:cNvPr id="9" name="Rectangle 8"/>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29FABD34-91BC-438C-BCC7-83E2CFAD6443}" type="datetime1">
              <a:rPr lang="en-US" smtClean="0"/>
              <a:t>3/9/2021</a:t>
            </a:fld>
            <a:endParaRPr lang="en-US"/>
          </a:p>
        </p:txBody>
      </p:sp>
      <p:sp>
        <p:nvSpPr>
          <p:cNvPr id="11"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41819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CE1FA-8A9A-469D-941C-6A8D3D925358}"/>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1F1850FF-02BF-41EB-92E0-C54218352694}" type="datetime1">
              <a:rPr lang="en-US" altLang="en-US" smtClean="0"/>
              <a:t>3/9/2021</a:t>
            </a:fld>
            <a:endParaRPr lang="en-US" altLang="en-US"/>
          </a:p>
        </p:txBody>
      </p:sp>
      <p:sp>
        <p:nvSpPr>
          <p:cNvPr id="5" name="Footer Placeholder 4">
            <a:extLst>
              <a:ext uri="{FF2B5EF4-FFF2-40B4-BE49-F238E27FC236}">
                <a16:creationId xmlns:a16="http://schemas.microsoft.com/office/drawing/2014/main" id="{3846BD52-6E7B-4866-BFB7-CBD19D88E21C}"/>
              </a:ext>
            </a:extLst>
          </p:cNvPr>
          <p:cNvSpPr>
            <a:spLocks noGrp="1"/>
          </p:cNvSpPr>
          <p:nvPr>
            <p:ph type="ftr" sz="quarter" idx="11"/>
          </p:nvPr>
        </p:nvSpPr>
        <p:spPr/>
        <p:txBody>
          <a:bodyPr/>
          <a:lstStyle>
            <a:lvl1pPr>
              <a:defRPr dirty="0"/>
            </a:lvl1pPr>
          </a:lstStyle>
          <a:p>
            <a:pPr>
              <a:defRPr/>
            </a:pPr>
            <a:endParaRPr lang="en-US" altLang="en-US"/>
          </a:p>
        </p:txBody>
      </p:sp>
      <p:sp>
        <p:nvSpPr>
          <p:cNvPr id="6" name="Slide Number Placeholder 5">
            <a:extLst>
              <a:ext uri="{FF2B5EF4-FFF2-40B4-BE49-F238E27FC236}">
                <a16:creationId xmlns:a16="http://schemas.microsoft.com/office/drawing/2014/main" id="{49F7B162-6253-49F6-AB58-7DB35D18EF50}"/>
              </a:ext>
            </a:extLst>
          </p:cNvPr>
          <p:cNvSpPr>
            <a:spLocks noGrp="1"/>
          </p:cNvSpPr>
          <p:nvPr>
            <p:ph type="sldNum" sz="quarter" idx="12"/>
          </p:nvPr>
        </p:nvSpPr>
        <p:spPr/>
        <p:txBody>
          <a:bodyPr/>
          <a:lstStyle>
            <a:lvl1pPr>
              <a:defRPr/>
            </a:lvl1pPr>
          </a:lstStyle>
          <a:p>
            <a:fld id="{5106B944-DBB0-425E-88E3-1439B60FC26D}" type="slidenum">
              <a:rPr lang="en-US" altLang="en-US"/>
              <a:pPr/>
              <a:t>‹#›</a:t>
            </a:fld>
            <a:endParaRPr lang="en-US" altLang="en-US"/>
          </a:p>
        </p:txBody>
      </p:sp>
    </p:spTree>
    <p:extLst>
      <p:ext uri="{BB962C8B-B14F-4D97-AF65-F5344CB8AC3E}">
        <p14:creationId xmlns:p14="http://schemas.microsoft.com/office/powerpoint/2010/main" val="412641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BD4FDC-390C-4FFD-88D7-C4CACA19C3B8}"/>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BC8317A2-3F20-4684-B6AB-494447E20F1A}" type="datetime1">
              <a:rPr lang="en-US" altLang="en-US" smtClean="0"/>
              <a:t>3/9/2021</a:t>
            </a:fld>
            <a:endParaRPr lang="en-US" altLang="en-US"/>
          </a:p>
        </p:txBody>
      </p:sp>
      <p:sp>
        <p:nvSpPr>
          <p:cNvPr id="5" name="Footer Placeholder 4">
            <a:extLst>
              <a:ext uri="{FF2B5EF4-FFF2-40B4-BE49-F238E27FC236}">
                <a16:creationId xmlns:a16="http://schemas.microsoft.com/office/drawing/2014/main" id="{5D4FDEF4-6C93-46C1-9540-9BC9615A8452}"/>
              </a:ext>
            </a:extLst>
          </p:cNvPr>
          <p:cNvSpPr>
            <a:spLocks noGrp="1"/>
          </p:cNvSpPr>
          <p:nvPr>
            <p:ph type="ftr" sz="quarter" idx="11"/>
          </p:nvPr>
        </p:nvSpPr>
        <p:spPr/>
        <p:txBody>
          <a:bodyPr/>
          <a:lstStyle>
            <a:lvl1pPr>
              <a:defRPr dirty="0"/>
            </a:lvl1pPr>
          </a:lstStyle>
          <a:p>
            <a:pPr>
              <a:defRPr/>
            </a:pPr>
            <a:endParaRPr lang="en-US" altLang="en-US"/>
          </a:p>
        </p:txBody>
      </p:sp>
      <p:sp>
        <p:nvSpPr>
          <p:cNvPr id="6" name="Slide Number Placeholder 5">
            <a:extLst>
              <a:ext uri="{FF2B5EF4-FFF2-40B4-BE49-F238E27FC236}">
                <a16:creationId xmlns:a16="http://schemas.microsoft.com/office/drawing/2014/main" id="{DBFDDEE8-B991-47FF-9D45-912FB70F6A35}"/>
              </a:ext>
            </a:extLst>
          </p:cNvPr>
          <p:cNvSpPr>
            <a:spLocks noGrp="1"/>
          </p:cNvSpPr>
          <p:nvPr>
            <p:ph type="sldNum" sz="quarter" idx="12"/>
          </p:nvPr>
        </p:nvSpPr>
        <p:spPr/>
        <p:txBody>
          <a:bodyPr/>
          <a:lstStyle>
            <a:lvl1pPr>
              <a:defRPr/>
            </a:lvl1pPr>
          </a:lstStyle>
          <a:p>
            <a:fld id="{4EAA2A1B-FDB5-4B69-A0B2-318260890875}" type="slidenum">
              <a:rPr lang="en-US" altLang="en-US"/>
              <a:pPr/>
              <a:t>‹#›</a:t>
            </a:fld>
            <a:endParaRPr lang="en-US" altLang="en-US"/>
          </a:p>
        </p:txBody>
      </p:sp>
    </p:spTree>
    <p:extLst>
      <p:ext uri="{BB962C8B-B14F-4D97-AF65-F5344CB8AC3E}">
        <p14:creationId xmlns:p14="http://schemas.microsoft.com/office/powerpoint/2010/main" val="416571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C3CFF9-D9C9-4121-AED9-F2398F2416F8}"/>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43A0E883-D82E-47C5-93A2-7E4C9974533B}" type="datetime1">
              <a:rPr lang="en-US" altLang="en-US" smtClean="0"/>
              <a:t>3/9/2021</a:t>
            </a:fld>
            <a:endParaRPr lang="en-US" altLang="en-US"/>
          </a:p>
        </p:txBody>
      </p:sp>
      <p:sp>
        <p:nvSpPr>
          <p:cNvPr id="6" name="Footer Placeholder 5">
            <a:extLst>
              <a:ext uri="{FF2B5EF4-FFF2-40B4-BE49-F238E27FC236}">
                <a16:creationId xmlns:a16="http://schemas.microsoft.com/office/drawing/2014/main" id="{33D86584-A09C-4D6A-BE93-1DE29F93E58C}"/>
              </a:ext>
            </a:extLst>
          </p:cNvPr>
          <p:cNvSpPr>
            <a:spLocks noGrp="1"/>
          </p:cNvSpPr>
          <p:nvPr>
            <p:ph type="ftr" sz="quarter" idx="11"/>
          </p:nvPr>
        </p:nvSpPr>
        <p:spPr/>
        <p:txBody>
          <a:bodyPr/>
          <a:lstStyle>
            <a:lvl1pPr>
              <a:defRPr dirty="0"/>
            </a:lvl1pPr>
          </a:lstStyle>
          <a:p>
            <a:pPr>
              <a:defRPr/>
            </a:pPr>
            <a:endParaRPr lang="en-US" altLang="en-US"/>
          </a:p>
        </p:txBody>
      </p:sp>
      <p:sp>
        <p:nvSpPr>
          <p:cNvPr id="7" name="Slide Number Placeholder 6">
            <a:extLst>
              <a:ext uri="{FF2B5EF4-FFF2-40B4-BE49-F238E27FC236}">
                <a16:creationId xmlns:a16="http://schemas.microsoft.com/office/drawing/2014/main" id="{D73AA884-079F-451E-8D36-739049B93291}"/>
              </a:ext>
            </a:extLst>
          </p:cNvPr>
          <p:cNvSpPr>
            <a:spLocks noGrp="1"/>
          </p:cNvSpPr>
          <p:nvPr>
            <p:ph type="sldNum" sz="quarter" idx="12"/>
          </p:nvPr>
        </p:nvSpPr>
        <p:spPr/>
        <p:txBody>
          <a:bodyPr/>
          <a:lstStyle>
            <a:lvl1pPr>
              <a:defRPr/>
            </a:lvl1pPr>
          </a:lstStyle>
          <a:p>
            <a:fld id="{43E323B6-6CEE-41D8-992C-75C7ECC841B8}" type="slidenum">
              <a:rPr lang="en-US" altLang="en-US"/>
              <a:pPr/>
              <a:t>‹#›</a:t>
            </a:fld>
            <a:endParaRPr lang="en-US" altLang="en-US"/>
          </a:p>
        </p:txBody>
      </p:sp>
    </p:spTree>
    <p:extLst>
      <p:ext uri="{BB962C8B-B14F-4D97-AF65-F5344CB8AC3E}">
        <p14:creationId xmlns:p14="http://schemas.microsoft.com/office/powerpoint/2010/main" val="381550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302BFD-F17E-42E6-B33D-B4654CAD46E1}"/>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57E7AADE-92BF-4267-9F3D-E63DB394E3DD}" type="datetime1">
              <a:rPr lang="en-US" altLang="en-US" smtClean="0"/>
              <a:t>3/9/2021</a:t>
            </a:fld>
            <a:endParaRPr lang="en-US" altLang="en-US"/>
          </a:p>
        </p:txBody>
      </p:sp>
      <p:sp>
        <p:nvSpPr>
          <p:cNvPr id="8" name="Footer Placeholder 7">
            <a:extLst>
              <a:ext uri="{FF2B5EF4-FFF2-40B4-BE49-F238E27FC236}">
                <a16:creationId xmlns:a16="http://schemas.microsoft.com/office/drawing/2014/main" id="{CBAB38E2-F045-4C8A-92AF-B8EDA4454184}"/>
              </a:ext>
            </a:extLst>
          </p:cNvPr>
          <p:cNvSpPr>
            <a:spLocks noGrp="1"/>
          </p:cNvSpPr>
          <p:nvPr>
            <p:ph type="ftr" sz="quarter" idx="11"/>
          </p:nvPr>
        </p:nvSpPr>
        <p:spPr/>
        <p:txBody>
          <a:bodyPr/>
          <a:lstStyle>
            <a:lvl1pPr>
              <a:defRPr dirty="0"/>
            </a:lvl1pPr>
          </a:lstStyle>
          <a:p>
            <a:pPr>
              <a:defRPr/>
            </a:pPr>
            <a:endParaRPr lang="en-US" altLang="en-US"/>
          </a:p>
        </p:txBody>
      </p:sp>
      <p:sp>
        <p:nvSpPr>
          <p:cNvPr id="9" name="Slide Number Placeholder 8">
            <a:extLst>
              <a:ext uri="{FF2B5EF4-FFF2-40B4-BE49-F238E27FC236}">
                <a16:creationId xmlns:a16="http://schemas.microsoft.com/office/drawing/2014/main" id="{DB38F9CA-BE7E-4794-A7A5-0949076EC76D}"/>
              </a:ext>
            </a:extLst>
          </p:cNvPr>
          <p:cNvSpPr>
            <a:spLocks noGrp="1"/>
          </p:cNvSpPr>
          <p:nvPr>
            <p:ph type="sldNum" sz="quarter" idx="12"/>
          </p:nvPr>
        </p:nvSpPr>
        <p:spPr/>
        <p:txBody>
          <a:bodyPr/>
          <a:lstStyle>
            <a:lvl1pPr>
              <a:defRPr/>
            </a:lvl1pPr>
          </a:lstStyle>
          <a:p>
            <a:fld id="{3938D559-23C5-44EC-9A72-0A3DB206DEEB}" type="slidenum">
              <a:rPr lang="en-US" altLang="en-US"/>
              <a:pPr/>
              <a:t>‹#›</a:t>
            </a:fld>
            <a:endParaRPr lang="en-US" altLang="en-US"/>
          </a:p>
        </p:txBody>
      </p:sp>
    </p:spTree>
    <p:extLst>
      <p:ext uri="{BB962C8B-B14F-4D97-AF65-F5344CB8AC3E}">
        <p14:creationId xmlns:p14="http://schemas.microsoft.com/office/powerpoint/2010/main" val="282130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340956-A132-4A5B-BB49-8C7EC55FD87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564CD3AF-A019-4BD8-8610-95638B63FA68}" type="datetime1">
              <a:rPr lang="en-US" altLang="en-US" smtClean="0"/>
              <a:t>3/9/2021</a:t>
            </a:fld>
            <a:endParaRPr lang="en-US" altLang="en-US"/>
          </a:p>
        </p:txBody>
      </p:sp>
      <p:sp>
        <p:nvSpPr>
          <p:cNvPr id="4" name="Footer Placeholder 3">
            <a:extLst>
              <a:ext uri="{FF2B5EF4-FFF2-40B4-BE49-F238E27FC236}">
                <a16:creationId xmlns:a16="http://schemas.microsoft.com/office/drawing/2014/main" id="{7BDF3768-3DEA-4BE8-A05C-9D23F1FEFB45}"/>
              </a:ext>
            </a:extLst>
          </p:cNvPr>
          <p:cNvSpPr>
            <a:spLocks noGrp="1"/>
          </p:cNvSpPr>
          <p:nvPr>
            <p:ph type="ftr" sz="quarter" idx="11"/>
          </p:nvPr>
        </p:nvSpPr>
        <p:spPr/>
        <p:txBody>
          <a:bodyPr/>
          <a:lstStyle>
            <a:lvl1pPr>
              <a:defRPr dirty="0"/>
            </a:lvl1pPr>
          </a:lstStyle>
          <a:p>
            <a:pPr>
              <a:defRPr/>
            </a:pPr>
            <a:endParaRPr lang="en-US" altLang="en-US"/>
          </a:p>
        </p:txBody>
      </p:sp>
      <p:sp>
        <p:nvSpPr>
          <p:cNvPr id="5" name="Slide Number Placeholder 4">
            <a:extLst>
              <a:ext uri="{FF2B5EF4-FFF2-40B4-BE49-F238E27FC236}">
                <a16:creationId xmlns:a16="http://schemas.microsoft.com/office/drawing/2014/main" id="{F5603D19-DD4B-4438-83C9-69A4F33D1F02}"/>
              </a:ext>
            </a:extLst>
          </p:cNvPr>
          <p:cNvSpPr>
            <a:spLocks noGrp="1"/>
          </p:cNvSpPr>
          <p:nvPr>
            <p:ph type="sldNum" sz="quarter" idx="12"/>
          </p:nvPr>
        </p:nvSpPr>
        <p:spPr/>
        <p:txBody>
          <a:bodyPr/>
          <a:lstStyle>
            <a:lvl1pPr>
              <a:defRPr/>
            </a:lvl1pPr>
          </a:lstStyle>
          <a:p>
            <a:fld id="{CB276817-240E-4A7D-BBF6-593E0F276CFD}" type="slidenum">
              <a:rPr lang="en-US" altLang="en-US"/>
              <a:pPr/>
              <a:t>‹#›</a:t>
            </a:fld>
            <a:endParaRPr lang="en-US" altLang="en-US"/>
          </a:p>
        </p:txBody>
      </p:sp>
    </p:spTree>
    <p:extLst>
      <p:ext uri="{BB962C8B-B14F-4D97-AF65-F5344CB8AC3E}">
        <p14:creationId xmlns:p14="http://schemas.microsoft.com/office/powerpoint/2010/main" val="303606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52417E-8093-4EFD-8C7A-D4CD3CB56092}"/>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D1AADB1B-8315-48BB-9B01-241D54344A42}" type="datetime1">
              <a:rPr lang="en-US" altLang="en-US" smtClean="0"/>
              <a:t>3/9/2021</a:t>
            </a:fld>
            <a:endParaRPr lang="en-US" altLang="en-US"/>
          </a:p>
        </p:txBody>
      </p:sp>
      <p:sp>
        <p:nvSpPr>
          <p:cNvPr id="3" name="Footer Placeholder 2">
            <a:extLst>
              <a:ext uri="{FF2B5EF4-FFF2-40B4-BE49-F238E27FC236}">
                <a16:creationId xmlns:a16="http://schemas.microsoft.com/office/drawing/2014/main" id="{071D74E4-6526-4D5D-8613-E0FDBA474646}"/>
              </a:ext>
            </a:extLst>
          </p:cNvPr>
          <p:cNvSpPr>
            <a:spLocks noGrp="1"/>
          </p:cNvSpPr>
          <p:nvPr>
            <p:ph type="ftr" sz="quarter" idx="11"/>
          </p:nvPr>
        </p:nvSpPr>
        <p:spPr/>
        <p:txBody>
          <a:bodyPr/>
          <a:lstStyle>
            <a:lvl1pPr>
              <a:defRPr dirty="0"/>
            </a:lvl1pPr>
          </a:lstStyle>
          <a:p>
            <a:pPr>
              <a:defRPr/>
            </a:pPr>
            <a:endParaRPr lang="en-US" altLang="en-US"/>
          </a:p>
        </p:txBody>
      </p:sp>
      <p:sp>
        <p:nvSpPr>
          <p:cNvPr id="4" name="Slide Number Placeholder 3">
            <a:extLst>
              <a:ext uri="{FF2B5EF4-FFF2-40B4-BE49-F238E27FC236}">
                <a16:creationId xmlns:a16="http://schemas.microsoft.com/office/drawing/2014/main" id="{071F20AD-00D8-4052-8F69-42783F356F8D}"/>
              </a:ext>
            </a:extLst>
          </p:cNvPr>
          <p:cNvSpPr>
            <a:spLocks noGrp="1"/>
          </p:cNvSpPr>
          <p:nvPr>
            <p:ph type="sldNum" sz="quarter" idx="12"/>
          </p:nvPr>
        </p:nvSpPr>
        <p:spPr/>
        <p:txBody>
          <a:bodyPr/>
          <a:lstStyle>
            <a:lvl1pPr>
              <a:defRPr/>
            </a:lvl1pPr>
          </a:lstStyle>
          <a:p>
            <a:fld id="{1A9E5290-1FD0-4CA9-B734-FA5E3321037A}" type="slidenum">
              <a:rPr lang="en-US" altLang="en-US"/>
              <a:pPr/>
              <a:t>‹#›</a:t>
            </a:fld>
            <a:endParaRPr lang="en-US" altLang="en-US"/>
          </a:p>
        </p:txBody>
      </p:sp>
    </p:spTree>
    <p:extLst>
      <p:ext uri="{BB962C8B-B14F-4D97-AF65-F5344CB8AC3E}">
        <p14:creationId xmlns:p14="http://schemas.microsoft.com/office/powerpoint/2010/main" val="21588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99DA8D-2577-458C-89DF-BBC600E07341}"/>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9C213A8D-DD73-49B1-8D17-CBD13356DBA0}" type="datetime1">
              <a:rPr lang="en-US" altLang="en-US" smtClean="0"/>
              <a:t>3/9/2021</a:t>
            </a:fld>
            <a:endParaRPr lang="en-US" altLang="en-US"/>
          </a:p>
        </p:txBody>
      </p:sp>
      <p:sp>
        <p:nvSpPr>
          <p:cNvPr id="6" name="Footer Placeholder 5">
            <a:extLst>
              <a:ext uri="{FF2B5EF4-FFF2-40B4-BE49-F238E27FC236}">
                <a16:creationId xmlns:a16="http://schemas.microsoft.com/office/drawing/2014/main" id="{CA2F2149-F3C6-41F6-B177-A30A2F68129F}"/>
              </a:ext>
            </a:extLst>
          </p:cNvPr>
          <p:cNvSpPr>
            <a:spLocks noGrp="1"/>
          </p:cNvSpPr>
          <p:nvPr>
            <p:ph type="ftr" sz="quarter" idx="11"/>
          </p:nvPr>
        </p:nvSpPr>
        <p:spPr/>
        <p:txBody>
          <a:bodyPr/>
          <a:lstStyle>
            <a:lvl1pPr>
              <a:defRPr dirty="0"/>
            </a:lvl1pPr>
          </a:lstStyle>
          <a:p>
            <a:pPr>
              <a:defRPr/>
            </a:pPr>
            <a:endParaRPr lang="en-US" altLang="en-US"/>
          </a:p>
        </p:txBody>
      </p:sp>
      <p:sp>
        <p:nvSpPr>
          <p:cNvPr id="7" name="Slide Number Placeholder 6">
            <a:extLst>
              <a:ext uri="{FF2B5EF4-FFF2-40B4-BE49-F238E27FC236}">
                <a16:creationId xmlns:a16="http://schemas.microsoft.com/office/drawing/2014/main" id="{E9BD89B2-2DFC-4128-ADA1-1B4686132C30}"/>
              </a:ext>
            </a:extLst>
          </p:cNvPr>
          <p:cNvSpPr>
            <a:spLocks noGrp="1"/>
          </p:cNvSpPr>
          <p:nvPr>
            <p:ph type="sldNum" sz="quarter" idx="12"/>
          </p:nvPr>
        </p:nvSpPr>
        <p:spPr/>
        <p:txBody>
          <a:bodyPr/>
          <a:lstStyle>
            <a:lvl1pPr>
              <a:defRPr/>
            </a:lvl1pPr>
          </a:lstStyle>
          <a:p>
            <a:fld id="{8E2F73FD-1A79-45DF-B2FD-3EF932D19C76}" type="slidenum">
              <a:rPr lang="en-US" altLang="en-US"/>
              <a:pPr/>
              <a:t>‹#›</a:t>
            </a:fld>
            <a:endParaRPr lang="en-US" altLang="en-US"/>
          </a:p>
        </p:txBody>
      </p:sp>
    </p:spTree>
    <p:extLst>
      <p:ext uri="{BB962C8B-B14F-4D97-AF65-F5344CB8AC3E}">
        <p14:creationId xmlns:p14="http://schemas.microsoft.com/office/powerpoint/2010/main" val="132320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A1FE9B-EE11-46A2-9663-45CEE4F1ECAA}"/>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dirty="0">
                <a:latin typeface="+mn-lt"/>
              </a:defRPr>
            </a:lvl1pPr>
          </a:lstStyle>
          <a:p>
            <a:pPr>
              <a:defRPr/>
            </a:pPr>
            <a:fld id="{84C4CDEA-2AB4-479B-A831-9EA510E23F38}" type="datetime1">
              <a:rPr lang="en-US" altLang="en-US" smtClean="0"/>
              <a:t>3/9/2021</a:t>
            </a:fld>
            <a:endParaRPr lang="en-US" altLang="en-US"/>
          </a:p>
        </p:txBody>
      </p:sp>
      <p:sp>
        <p:nvSpPr>
          <p:cNvPr id="6" name="Footer Placeholder 5">
            <a:extLst>
              <a:ext uri="{FF2B5EF4-FFF2-40B4-BE49-F238E27FC236}">
                <a16:creationId xmlns:a16="http://schemas.microsoft.com/office/drawing/2014/main" id="{68051DA2-B516-408C-B75A-D008D442BE48}"/>
              </a:ext>
            </a:extLst>
          </p:cNvPr>
          <p:cNvSpPr>
            <a:spLocks noGrp="1"/>
          </p:cNvSpPr>
          <p:nvPr>
            <p:ph type="ftr" sz="quarter" idx="11"/>
          </p:nvPr>
        </p:nvSpPr>
        <p:spPr/>
        <p:txBody>
          <a:bodyPr/>
          <a:lstStyle>
            <a:lvl1pPr>
              <a:defRPr dirty="0"/>
            </a:lvl1pPr>
          </a:lstStyle>
          <a:p>
            <a:pPr>
              <a:defRPr/>
            </a:pPr>
            <a:endParaRPr lang="en-US" altLang="en-US"/>
          </a:p>
        </p:txBody>
      </p:sp>
      <p:sp>
        <p:nvSpPr>
          <p:cNvPr id="7" name="Slide Number Placeholder 6">
            <a:extLst>
              <a:ext uri="{FF2B5EF4-FFF2-40B4-BE49-F238E27FC236}">
                <a16:creationId xmlns:a16="http://schemas.microsoft.com/office/drawing/2014/main" id="{328D5C47-CED1-4E77-94F8-0108784DB892}"/>
              </a:ext>
            </a:extLst>
          </p:cNvPr>
          <p:cNvSpPr>
            <a:spLocks noGrp="1"/>
          </p:cNvSpPr>
          <p:nvPr>
            <p:ph type="sldNum" sz="quarter" idx="12"/>
          </p:nvPr>
        </p:nvSpPr>
        <p:spPr/>
        <p:txBody>
          <a:bodyPr/>
          <a:lstStyle>
            <a:lvl1pPr>
              <a:defRPr/>
            </a:lvl1pPr>
          </a:lstStyle>
          <a:p>
            <a:fld id="{FE2CCE49-2589-433F-9D05-2739A2F3F729}" type="slidenum">
              <a:rPr lang="en-US" altLang="en-US"/>
              <a:pPr/>
              <a:t>‹#›</a:t>
            </a:fld>
            <a:endParaRPr lang="en-US" altLang="en-US"/>
          </a:p>
        </p:txBody>
      </p:sp>
    </p:spTree>
    <p:extLst>
      <p:ext uri="{BB962C8B-B14F-4D97-AF65-F5344CB8AC3E}">
        <p14:creationId xmlns:p14="http://schemas.microsoft.com/office/powerpoint/2010/main" val="373645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BBE0E3"/>
            </a:gs>
          </a:gsLst>
          <a:lin ang="2700000" scaled="1"/>
        </a:gradFill>
        <a:effectLst/>
      </p:bgPr>
    </p:bg>
    <p:spTree>
      <p:nvGrpSpPr>
        <p:cNvPr id="1" name=""/>
        <p:cNvGrpSpPr/>
        <p:nvPr/>
      </p:nvGrpSpPr>
      <p:grpSpPr>
        <a:xfrm>
          <a:off x="0" y="0"/>
          <a:ext cx="0" cy="0"/>
          <a:chOff x="0" y="0"/>
          <a:chExt cx="0" cy="0"/>
        </a:xfrm>
      </p:grpSpPr>
      <p:sp>
        <p:nvSpPr>
          <p:cNvPr id="2050" name="Text Placeholder 2">
            <a:extLst>
              <a:ext uri="{FF2B5EF4-FFF2-40B4-BE49-F238E27FC236}">
                <a16:creationId xmlns:a16="http://schemas.microsoft.com/office/drawing/2014/main" id="{7B0CF26B-B599-4CE5-961A-FC8D5856D5C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9866B47F-4D68-4F0C-9035-55A41BA1A0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3B6603BA-8185-4437-A6A0-BD01ED9A5F9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0678C"/>
                </a:solidFill>
              </a:defRPr>
            </a:lvl1pPr>
          </a:lstStyle>
          <a:p>
            <a:fld id="{B4CB09EC-0059-4E5E-852C-36A9FA10E488}" type="slidenum">
              <a:rPr lang="en-US" altLang="en-US"/>
              <a:pPr/>
              <a:t>‹#›</a:t>
            </a:fld>
            <a:endParaRPr lang="en-US" altLang="en-US"/>
          </a:p>
        </p:txBody>
      </p:sp>
      <p:grpSp>
        <p:nvGrpSpPr>
          <p:cNvPr id="2053" name="Group 30">
            <a:extLst>
              <a:ext uri="{FF2B5EF4-FFF2-40B4-BE49-F238E27FC236}">
                <a16:creationId xmlns:a16="http://schemas.microsoft.com/office/drawing/2014/main" id="{F65A94B6-50B6-42F6-B739-FC2021085B21}"/>
              </a:ext>
            </a:extLst>
          </p:cNvPr>
          <p:cNvGrpSpPr>
            <a:grpSpLocks/>
          </p:cNvGrpSpPr>
          <p:nvPr userDrawn="1"/>
        </p:nvGrpSpPr>
        <p:grpSpPr bwMode="auto">
          <a:xfrm>
            <a:off x="0" y="0"/>
            <a:ext cx="12192000" cy="1524000"/>
            <a:chOff x="0" y="0"/>
            <a:chExt cx="5760" cy="960"/>
          </a:xfrm>
        </p:grpSpPr>
        <p:sp>
          <p:nvSpPr>
            <p:cNvPr id="2057" name="Rectangle 8">
              <a:extLst>
                <a:ext uri="{FF2B5EF4-FFF2-40B4-BE49-F238E27FC236}">
                  <a16:creationId xmlns:a16="http://schemas.microsoft.com/office/drawing/2014/main" id="{E0FA4C33-E12C-429F-B130-13CF23B657B6}"/>
                </a:ext>
              </a:extLst>
            </p:cNvPr>
            <p:cNvSpPr>
              <a:spLocks noChangeArrowheads="1"/>
            </p:cNvSpPr>
            <p:nvPr userDrawn="1"/>
          </p:nvSpPr>
          <p:spPr bwMode="auto">
            <a:xfrm>
              <a:off x="0" y="0"/>
              <a:ext cx="5760" cy="960"/>
            </a:xfrm>
            <a:prstGeom prst="rect">
              <a:avLst/>
            </a:prstGeom>
            <a:gradFill rotWithShape="1">
              <a:gsLst>
                <a:gs pos="0">
                  <a:schemeClr val="bg1"/>
                </a:gs>
                <a:gs pos="100000">
                  <a:srgbClr val="A9D7E7">
                    <a:alpha val="71999"/>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altLang="en-US"/>
            </a:p>
          </p:txBody>
        </p:sp>
        <p:sp>
          <p:nvSpPr>
            <p:cNvPr id="2058" name="AutoShape 9">
              <a:extLst>
                <a:ext uri="{FF2B5EF4-FFF2-40B4-BE49-F238E27FC236}">
                  <a16:creationId xmlns:a16="http://schemas.microsoft.com/office/drawing/2014/main" id="{1022560B-0D38-4304-8221-2FCBE0271075}"/>
                </a:ext>
              </a:extLst>
            </p:cNvPr>
            <p:cNvSpPr>
              <a:spLocks noChangeAspect="1" noChangeArrowheads="1" noTextEdit="1"/>
            </p:cNvSpPr>
            <p:nvPr userDrawn="1"/>
          </p:nvSpPr>
          <p:spPr bwMode="auto">
            <a:xfrm>
              <a:off x="2016" y="0"/>
              <a:ext cx="3744"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9" name="Freeform 10">
              <a:extLst>
                <a:ext uri="{FF2B5EF4-FFF2-40B4-BE49-F238E27FC236}">
                  <a16:creationId xmlns:a16="http://schemas.microsoft.com/office/drawing/2014/main" id="{8A9C4523-FDF4-4191-AF54-0602BD7C8421}"/>
                </a:ext>
              </a:extLst>
            </p:cNvPr>
            <p:cNvSpPr>
              <a:spLocks/>
            </p:cNvSpPr>
            <p:nvPr userDrawn="1"/>
          </p:nvSpPr>
          <p:spPr bwMode="auto">
            <a:xfrm>
              <a:off x="2022" y="0"/>
              <a:ext cx="2233" cy="912"/>
            </a:xfrm>
            <a:custGeom>
              <a:avLst/>
              <a:gdLst>
                <a:gd name="T0" fmla="*/ 1489 w 1987"/>
                <a:gd name="T1" fmla="*/ 0 h 1134"/>
                <a:gd name="T2" fmla="*/ 3169 w 1987"/>
                <a:gd name="T3" fmla="*/ 0 h 1134"/>
                <a:gd name="T4" fmla="*/ 0 w 1987"/>
                <a:gd name="T5" fmla="*/ 474 h 1134"/>
                <a:gd name="T6" fmla="*/ 1489 w 1987"/>
                <a:gd name="T7" fmla="*/ 0 h 1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87" h="1134">
                  <a:moveTo>
                    <a:pt x="933" y="0"/>
                  </a:moveTo>
                  <a:lnTo>
                    <a:pt x="1987" y="0"/>
                  </a:lnTo>
                  <a:lnTo>
                    <a:pt x="0" y="1134"/>
                  </a:lnTo>
                  <a:lnTo>
                    <a:pt x="933" y="0"/>
                  </a:lnTo>
                  <a:close/>
                </a:path>
              </a:pathLst>
            </a:custGeom>
            <a:solidFill>
              <a:srgbClr val="4F91A9">
                <a:alpha val="2901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 name="Freeform 11">
              <a:extLst>
                <a:ext uri="{FF2B5EF4-FFF2-40B4-BE49-F238E27FC236}">
                  <a16:creationId xmlns:a16="http://schemas.microsoft.com/office/drawing/2014/main" id="{6647FEAB-4BF7-47F9-A6A1-138083D56151}"/>
                </a:ext>
              </a:extLst>
            </p:cNvPr>
            <p:cNvSpPr>
              <a:spLocks/>
            </p:cNvSpPr>
            <p:nvPr userDrawn="1"/>
          </p:nvSpPr>
          <p:spPr bwMode="auto">
            <a:xfrm>
              <a:off x="2022" y="0"/>
              <a:ext cx="3730" cy="960"/>
            </a:xfrm>
            <a:custGeom>
              <a:avLst/>
              <a:gdLst>
                <a:gd name="T0" fmla="*/ 3608 w 3319"/>
                <a:gd name="T1" fmla="*/ 0 h 1134"/>
                <a:gd name="T2" fmla="*/ 5294 w 3319"/>
                <a:gd name="T3" fmla="*/ 0 h 1134"/>
                <a:gd name="T4" fmla="*/ 0 w 3319"/>
                <a:gd name="T5" fmla="*/ 582 h 1134"/>
                <a:gd name="T6" fmla="*/ 3608 w 3319"/>
                <a:gd name="T7" fmla="*/ 0 h 1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9" h="1134">
                  <a:moveTo>
                    <a:pt x="2261" y="0"/>
                  </a:moveTo>
                  <a:lnTo>
                    <a:pt x="3319" y="0"/>
                  </a:lnTo>
                  <a:lnTo>
                    <a:pt x="0" y="1134"/>
                  </a:lnTo>
                  <a:lnTo>
                    <a:pt x="2261" y="0"/>
                  </a:lnTo>
                  <a:close/>
                </a:path>
              </a:pathLst>
            </a:custGeom>
            <a:solidFill>
              <a:srgbClr val="00678C">
                <a:alpha val="43137"/>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1" name="Freeform 12">
              <a:extLst>
                <a:ext uri="{FF2B5EF4-FFF2-40B4-BE49-F238E27FC236}">
                  <a16:creationId xmlns:a16="http://schemas.microsoft.com/office/drawing/2014/main" id="{FCD7B52A-064A-4CFF-9CCA-7E57A52384D8}"/>
                </a:ext>
              </a:extLst>
            </p:cNvPr>
            <p:cNvSpPr>
              <a:spLocks/>
            </p:cNvSpPr>
            <p:nvPr userDrawn="1"/>
          </p:nvSpPr>
          <p:spPr bwMode="auto">
            <a:xfrm>
              <a:off x="2064" y="6"/>
              <a:ext cx="3688" cy="906"/>
            </a:xfrm>
            <a:custGeom>
              <a:avLst/>
              <a:gdLst>
                <a:gd name="T0" fmla="*/ 3446 w 3319"/>
                <a:gd name="T1" fmla="*/ 0 h 1134"/>
                <a:gd name="T2" fmla="*/ 5060 w 3319"/>
                <a:gd name="T3" fmla="*/ 0 h 1134"/>
                <a:gd name="T4" fmla="*/ 0 w 3319"/>
                <a:gd name="T5" fmla="*/ 462 h 1134"/>
                <a:gd name="T6" fmla="*/ 3446 w 3319"/>
                <a:gd name="T7" fmla="*/ 0 h 113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9" h="1134">
                  <a:moveTo>
                    <a:pt x="2261" y="0"/>
                  </a:moveTo>
                  <a:lnTo>
                    <a:pt x="3319" y="0"/>
                  </a:lnTo>
                  <a:lnTo>
                    <a:pt x="0" y="1134"/>
                  </a:lnTo>
                  <a:lnTo>
                    <a:pt x="226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2" name="Rectangle 13">
              <a:extLst>
                <a:ext uri="{FF2B5EF4-FFF2-40B4-BE49-F238E27FC236}">
                  <a16:creationId xmlns:a16="http://schemas.microsoft.com/office/drawing/2014/main" id="{3B44597C-5B41-49AF-B818-C84D782E44B8}"/>
                </a:ext>
              </a:extLst>
            </p:cNvPr>
            <p:cNvSpPr>
              <a:spLocks noChangeArrowheads="1"/>
            </p:cNvSpPr>
            <p:nvPr userDrawn="1"/>
          </p:nvSpPr>
          <p:spPr bwMode="auto">
            <a:xfrm>
              <a:off x="0" y="816"/>
              <a:ext cx="5760" cy="144"/>
            </a:xfrm>
            <a:prstGeom prst="rect">
              <a:avLst/>
            </a:prstGeom>
            <a:solidFill>
              <a:srgbClr val="00678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altLang="en-US"/>
            </a:p>
          </p:txBody>
        </p:sp>
        <p:grpSp>
          <p:nvGrpSpPr>
            <p:cNvPr id="2063" name="Group 14">
              <a:extLst>
                <a:ext uri="{FF2B5EF4-FFF2-40B4-BE49-F238E27FC236}">
                  <a16:creationId xmlns:a16="http://schemas.microsoft.com/office/drawing/2014/main" id="{E4BEC408-0CE7-41C1-8267-32EE9A5519BD}"/>
                </a:ext>
              </a:extLst>
            </p:cNvPr>
            <p:cNvGrpSpPr>
              <a:grpSpLocks noChangeAspect="1"/>
            </p:cNvGrpSpPr>
            <p:nvPr userDrawn="1"/>
          </p:nvGrpSpPr>
          <p:grpSpPr bwMode="auto">
            <a:xfrm>
              <a:off x="0" y="0"/>
              <a:ext cx="4512" cy="816"/>
              <a:chOff x="421" y="1588"/>
              <a:chExt cx="4918" cy="1148"/>
            </a:xfrm>
          </p:grpSpPr>
          <p:sp>
            <p:nvSpPr>
              <p:cNvPr id="2064" name="AutoShape 15">
                <a:extLst>
                  <a:ext uri="{FF2B5EF4-FFF2-40B4-BE49-F238E27FC236}">
                    <a16:creationId xmlns:a16="http://schemas.microsoft.com/office/drawing/2014/main" id="{26499CDF-8CE2-40E8-8F1A-26D80F99857F}"/>
                  </a:ext>
                </a:extLst>
              </p:cNvPr>
              <p:cNvSpPr>
                <a:spLocks noChangeAspect="1" noChangeArrowheads="1" noTextEdit="1"/>
              </p:cNvSpPr>
              <p:nvPr userDrawn="1"/>
            </p:nvSpPr>
            <p:spPr bwMode="auto">
              <a:xfrm>
                <a:off x="421" y="1588"/>
                <a:ext cx="4918" cy="1148"/>
              </a:xfrm>
              <a:prstGeom prst="rect">
                <a:avLst/>
              </a:prstGeom>
              <a:noFill/>
              <a:ln>
                <a:noFill/>
              </a:ln>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5" name="Freeform 16">
                <a:extLst>
                  <a:ext uri="{FF2B5EF4-FFF2-40B4-BE49-F238E27FC236}">
                    <a16:creationId xmlns:a16="http://schemas.microsoft.com/office/drawing/2014/main" id="{A76D4082-DD27-4949-B3B5-97743EC97015}"/>
                  </a:ext>
                </a:extLst>
              </p:cNvPr>
              <p:cNvSpPr>
                <a:spLocks/>
              </p:cNvSpPr>
              <p:nvPr userDrawn="1"/>
            </p:nvSpPr>
            <p:spPr bwMode="auto">
              <a:xfrm>
                <a:off x="428" y="1595"/>
                <a:ext cx="4909" cy="1134"/>
              </a:xfrm>
              <a:custGeom>
                <a:avLst/>
                <a:gdLst>
                  <a:gd name="T0" fmla="*/ 46593 w 2078"/>
                  <a:gd name="T1" fmla="*/ 14952 h 480"/>
                  <a:gd name="T2" fmla="*/ 0 w 2078"/>
                  <a:gd name="T3" fmla="*/ 0 h 480"/>
                  <a:gd name="T4" fmla="*/ 64719 w 2078"/>
                  <a:gd name="T5" fmla="*/ 14952 h 480"/>
                  <a:gd name="T6" fmla="*/ 46593 w 2078"/>
                  <a:gd name="T7" fmla="*/ 14952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78" h="480">
                    <a:moveTo>
                      <a:pt x="1496" y="480"/>
                    </a:moveTo>
                    <a:cubicBezTo>
                      <a:pt x="1196" y="65"/>
                      <a:pt x="0" y="0"/>
                      <a:pt x="0" y="0"/>
                    </a:cubicBezTo>
                    <a:cubicBezTo>
                      <a:pt x="1839" y="90"/>
                      <a:pt x="2078" y="480"/>
                      <a:pt x="2078" y="480"/>
                    </a:cubicBezTo>
                    <a:cubicBezTo>
                      <a:pt x="1496" y="480"/>
                      <a:pt x="1496" y="480"/>
                      <a:pt x="1496" y="480"/>
                    </a:cubicBezTo>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054" name="Rectangle 31">
            <a:extLst>
              <a:ext uri="{FF2B5EF4-FFF2-40B4-BE49-F238E27FC236}">
                <a16:creationId xmlns:a16="http://schemas.microsoft.com/office/drawing/2014/main" id="{55271705-FA11-4D9E-93C9-4ECF3A3E69E4}"/>
              </a:ext>
            </a:extLst>
          </p:cNvPr>
          <p:cNvSpPr>
            <a:spLocks noChangeArrowheads="1"/>
          </p:cNvSpPr>
          <p:nvPr userDrawn="1"/>
        </p:nvSpPr>
        <p:spPr bwMode="auto">
          <a:xfrm>
            <a:off x="0" y="0"/>
            <a:ext cx="12174538" cy="1287463"/>
          </a:xfrm>
          <a:prstGeom prst="rect">
            <a:avLst/>
          </a:prstGeom>
          <a:solidFill>
            <a:schemeClr val="bg1">
              <a:alpha val="54901"/>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altLang="en-US"/>
          </a:p>
        </p:txBody>
      </p:sp>
      <p:sp>
        <p:nvSpPr>
          <p:cNvPr id="2055" name="Title Placeholder 1">
            <a:extLst>
              <a:ext uri="{FF2B5EF4-FFF2-40B4-BE49-F238E27FC236}">
                <a16:creationId xmlns:a16="http://schemas.microsoft.com/office/drawing/2014/main" id="{43FC431F-6DD5-4BB7-B07D-BFA77B6F9DE5}"/>
              </a:ext>
            </a:extLst>
          </p:cNvPr>
          <p:cNvSpPr>
            <a:spLocks noGrp="1" noChangeArrowheads="1"/>
          </p:cNvSpPr>
          <p:nvPr>
            <p:ph type="title"/>
          </p:nvPr>
        </p:nvSpPr>
        <p:spPr bwMode="auto">
          <a:xfrm>
            <a:off x="838200" y="365125"/>
            <a:ext cx="10515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6" name="Text Box 135">
            <a:extLst>
              <a:ext uri="{FF2B5EF4-FFF2-40B4-BE49-F238E27FC236}">
                <a16:creationId xmlns:a16="http://schemas.microsoft.com/office/drawing/2014/main" id="{B2D26467-83CE-4B2B-B048-4B1C910546E3}"/>
              </a:ext>
            </a:extLst>
          </p:cNvPr>
          <p:cNvSpPr txBox="1">
            <a:spLocks noChangeArrowheads="1"/>
          </p:cNvSpPr>
          <p:nvPr userDrawn="1"/>
        </p:nvSpPr>
        <p:spPr bwMode="auto">
          <a:xfrm>
            <a:off x="125413" y="6459538"/>
            <a:ext cx="3578225"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100">
                <a:solidFill>
                  <a:srgbClr val="00678C"/>
                </a:solidFill>
              </a:rPr>
              <a:t>Pacific Institute for Research and Evaluation   </a:t>
            </a:r>
            <a:r>
              <a:rPr lang="en-US" altLang="en-US" sz="1100">
                <a:solidFill>
                  <a:srgbClr val="68B8C8"/>
                </a:solidFill>
              </a:rPr>
              <a:t>www.pire.org</a:t>
            </a:r>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hf sldNum="0" hdr="0"/>
  <p:txStyles>
    <p:titleStyle>
      <a:lvl1pPr algn="l" rtl="0" eaLnBrk="0" fontAlgn="base" hangingPunct="0">
        <a:lnSpc>
          <a:spcPct val="90000"/>
        </a:lnSpc>
        <a:spcBef>
          <a:spcPct val="0"/>
        </a:spcBef>
        <a:spcAft>
          <a:spcPct val="0"/>
        </a:spcAft>
        <a:defRPr sz="4400" kern="1200">
          <a:solidFill>
            <a:srgbClr val="00678C"/>
          </a:solidFill>
          <a:latin typeface="+mj-lt"/>
          <a:ea typeface="+mj-ea"/>
          <a:cs typeface="+mj-cs"/>
        </a:defRPr>
      </a:lvl1pPr>
      <a:lvl2pPr algn="l" rtl="0" eaLnBrk="0" fontAlgn="base" hangingPunct="0">
        <a:lnSpc>
          <a:spcPct val="90000"/>
        </a:lnSpc>
        <a:spcBef>
          <a:spcPct val="0"/>
        </a:spcBef>
        <a:spcAft>
          <a:spcPct val="0"/>
        </a:spcAft>
        <a:defRPr sz="4400">
          <a:solidFill>
            <a:srgbClr val="00678C"/>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678C"/>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678C"/>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678C"/>
          </a:solidFill>
          <a:latin typeface="Calibri Light" panose="020F0302020204030204" pitchFamily="34" charset="0"/>
        </a:defRPr>
      </a:lvl5pPr>
      <a:lvl6pPr marL="457200" algn="l" rtl="0" fontAlgn="base">
        <a:lnSpc>
          <a:spcPct val="90000"/>
        </a:lnSpc>
        <a:spcBef>
          <a:spcPct val="0"/>
        </a:spcBef>
        <a:spcAft>
          <a:spcPct val="0"/>
        </a:spcAft>
        <a:defRPr sz="4400">
          <a:solidFill>
            <a:srgbClr val="00678C"/>
          </a:solidFill>
          <a:latin typeface="Calibri Light" panose="020F0302020204030204" pitchFamily="34" charset="0"/>
        </a:defRPr>
      </a:lvl6pPr>
      <a:lvl7pPr marL="914400" algn="l" rtl="0" fontAlgn="base">
        <a:lnSpc>
          <a:spcPct val="90000"/>
        </a:lnSpc>
        <a:spcBef>
          <a:spcPct val="0"/>
        </a:spcBef>
        <a:spcAft>
          <a:spcPct val="0"/>
        </a:spcAft>
        <a:defRPr sz="4400">
          <a:solidFill>
            <a:srgbClr val="00678C"/>
          </a:solidFill>
          <a:latin typeface="Calibri Light" panose="020F0302020204030204" pitchFamily="34" charset="0"/>
        </a:defRPr>
      </a:lvl7pPr>
      <a:lvl8pPr marL="1371600" algn="l" rtl="0" fontAlgn="base">
        <a:lnSpc>
          <a:spcPct val="90000"/>
        </a:lnSpc>
        <a:spcBef>
          <a:spcPct val="0"/>
        </a:spcBef>
        <a:spcAft>
          <a:spcPct val="0"/>
        </a:spcAft>
        <a:defRPr sz="4400">
          <a:solidFill>
            <a:srgbClr val="00678C"/>
          </a:solidFill>
          <a:latin typeface="Calibri Light" panose="020F0302020204030204" pitchFamily="34" charset="0"/>
        </a:defRPr>
      </a:lvl8pPr>
      <a:lvl9pPr marL="1828800" algn="l" rtl="0" fontAlgn="base">
        <a:lnSpc>
          <a:spcPct val="90000"/>
        </a:lnSpc>
        <a:spcBef>
          <a:spcPct val="0"/>
        </a:spcBef>
        <a:spcAft>
          <a:spcPct val="0"/>
        </a:spcAft>
        <a:defRPr sz="4400">
          <a:solidFill>
            <a:srgbClr val="00678C"/>
          </a:solidFill>
          <a:latin typeface="Calibri Light" panose="020F0302020204030204" pitchFamily="34" charset="0"/>
        </a:defRPr>
      </a:lvl9pPr>
    </p:titleStyle>
    <p:bodyStyle>
      <a:lvl1pPr marL="228600" indent="-228600" algn="l" rtl="0" eaLnBrk="0" fontAlgn="base" hangingPunct="0">
        <a:lnSpc>
          <a:spcPct val="90000"/>
        </a:lnSpc>
        <a:spcBef>
          <a:spcPts val="1200"/>
        </a:spcBef>
        <a:spcAft>
          <a:spcPct val="0"/>
        </a:spcAft>
        <a:buFont typeface="Arial" panose="020B0604020202020204" pitchFamily="34" charset="0"/>
        <a:buChar char="•"/>
        <a:defRPr sz="2800" kern="1200">
          <a:solidFill>
            <a:srgbClr val="00678C"/>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rgbClr val="00678C"/>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00678C"/>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00678C"/>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00678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279039"/>
      </p:ext>
    </p:extLst>
  </p:cSld>
  <p:clrMap bg1="lt1" tx1="dk1" bg2="lt2" tx2="dk2" accent1="accent1" accent2="accent2" accent3="accent3" accent4="accent4" accent5="accent5" accent6="accent6" hlink="hlink" folHlink="folHlink"/>
  <p:sldLayoutIdLst>
    <p:sldLayoutId id="2147483687" r:id="rId1"/>
  </p:sldLayoutIdLst>
  <p:hf sldNum="0"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3213100"/>
            <a:ext cx="10989426" cy="1312863"/>
          </a:xfrm>
          <a:prstGeom prst="rect">
            <a:avLst/>
          </a:prstGeom>
        </p:spPr>
        <p:txBody>
          <a:bodyPr anchor="ctr" anchorCtr="1">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000" b="1">
                <a:solidFill>
                  <a:srgbClr val="00838B"/>
                </a:solidFill>
              </a:rPr>
              <a:t>Ensuring Program Fidelity: Best Practices</a:t>
            </a:r>
          </a:p>
        </p:txBody>
      </p:sp>
      <p:sp>
        <p:nvSpPr>
          <p:cNvPr id="5" name="Subtitle 2"/>
          <p:cNvSpPr txBox="1">
            <a:spLocks/>
          </p:cNvSpPr>
          <p:nvPr/>
        </p:nvSpPr>
        <p:spPr>
          <a:xfrm>
            <a:off x="609600" y="4975225"/>
            <a:ext cx="10972800" cy="63500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b="1" dirty="0">
                <a:solidFill>
                  <a:schemeClr val="tx1"/>
                </a:solidFill>
              </a:rPr>
              <a:t>Developed for DAODAS by Pacific Institute for Research and Evaluation (PIRE)</a:t>
            </a:r>
          </a:p>
        </p:txBody>
      </p:sp>
      <p:cxnSp>
        <p:nvCxnSpPr>
          <p:cNvPr id="6" name="Straight Connector 5"/>
          <p:cNvCxnSpPr/>
          <p:nvPr/>
        </p:nvCxnSpPr>
        <p:spPr>
          <a:xfrm>
            <a:off x="609600" y="3060700"/>
            <a:ext cx="10972800" cy="17248"/>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4627856"/>
            <a:ext cx="1097280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3308182" y="1024394"/>
            <a:ext cx="5575636" cy="1841338"/>
          </a:xfrm>
          <a:prstGeom prst="rect">
            <a:avLst/>
          </a:prstGeom>
        </p:spPr>
      </p:pic>
    </p:spTree>
    <p:extLst>
      <p:ext uri="{BB962C8B-B14F-4D97-AF65-F5344CB8AC3E}">
        <p14:creationId xmlns:p14="http://schemas.microsoft.com/office/powerpoint/2010/main" val="2438757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BDB4-DA24-41E3-B6C0-59F5101CECF7}"/>
              </a:ext>
            </a:extLst>
          </p:cNvPr>
          <p:cNvSpPr>
            <a:spLocks noGrp="1"/>
          </p:cNvSpPr>
          <p:nvPr>
            <p:ph type="title" idx="4294967295"/>
          </p:nvPr>
        </p:nvSpPr>
        <p:spPr>
          <a:xfrm>
            <a:off x="1358282" y="365125"/>
            <a:ext cx="9157317" cy="777875"/>
          </a:xfrm>
          <a:prstGeom prst="rect">
            <a:avLst/>
          </a:prstGeom>
        </p:spPr>
        <p:txBody>
          <a:bodyPr/>
          <a:lstStyle/>
          <a:p>
            <a:r>
              <a:rPr lang="en-US" b="1" dirty="0"/>
              <a:t>Program Differentiation/Specificity</a:t>
            </a:r>
          </a:p>
        </p:txBody>
      </p:sp>
      <p:sp>
        <p:nvSpPr>
          <p:cNvPr id="3" name="Content Placeholder 2">
            <a:extLst>
              <a:ext uri="{FF2B5EF4-FFF2-40B4-BE49-F238E27FC236}">
                <a16:creationId xmlns:a16="http://schemas.microsoft.com/office/drawing/2014/main" id="{2CC6D91C-0ED9-4A82-BF02-A9DBC22F342B}"/>
              </a:ext>
            </a:extLst>
          </p:cNvPr>
          <p:cNvSpPr>
            <a:spLocks noGrp="1"/>
          </p:cNvSpPr>
          <p:nvPr>
            <p:ph idx="4294967295"/>
          </p:nvPr>
        </p:nvSpPr>
        <p:spPr>
          <a:xfrm>
            <a:off x="0" y="1425575"/>
            <a:ext cx="10515600" cy="4351338"/>
          </a:xfrm>
          <a:prstGeom prst="rect">
            <a:avLst/>
          </a:prstGeom>
        </p:spPr>
        <p:txBody>
          <a:bodyPr/>
          <a:lstStyle/>
          <a:p>
            <a:pPr marL="461963" indent="-461963">
              <a:lnSpc>
                <a:spcPct val="100000"/>
              </a:lnSpc>
              <a:buFont typeface="Wingdings" panose="05000000000000000000" pitchFamily="2" charset="2"/>
              <a:buChar char="§"/>
            </a:pPr>
            <a:endParaRPr lang="en-US" sz="3600"/>
          </a:p>
          <a:p>
            <a:pPr marL="461963" indent="-461963">
              <a:lnSpc>
                <a:spcPct val="100000"/>
              </a:lnSpc>
              <a:buFont typeface="Wingdings" panose="05000000000000000000" pitchFamily="2" charset="2"/>
              <a:buChar char="§"/>
            </a:pPr>
            <a:r>
              <a:rPr lang="en-US" sz="3600"/>
              <a:t>How well is the program defined and different from other programs? </a:t>
            </a:r>
          </a:p>
          <a:p>
            <a:pPr marL="0" indent="0">
              <a:lnSpc>
                <a:spcPct val="100000"/>
              </a:lnSpc>
              <a:buNone/>
            </a:pPr>
            <a:endParaRPr lang="en-US" sz="3600"/>
          </a:p>
          <a:p>
            <a:pPr marL="461963" indent="-461963">
              <a:lnSpc>
                <a:spcPct val="100000"/>
              </a:lnSpc>
              <a:buFont typeface="Wingdings" panose="05000000000000000000" pitchFamily="2" charset="2"/>
              <a:buChar char="§"/>
            </a:pPr>
            <a:r>
              <a:rPr lang="en-US" sz="3600"/>
              <a:t>Was only one program delivered to participants at a time? </a:t>
            </a:r>
          </a:p>
        </p:txBody>
      </p:sp>
    </p:spTree>
    <p:extLst>
      <p:ext uri="{BB962C8B-B14F-4D97-AF65-F5344CB8AC3E}">
        <p14:creationId xmlns:p14="http://schemas.microsoft.com/office/powerpoint/2010/main" val="102052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C47E-00B2-4D0B-A5BD-0D9AA8040210}"/>
              </a:ext>
            </a:extLst>
          </p:cNvPr>
          <p:cNvSpPr>
            <a:spLocks noGrp="1"/>
          </p:cNvSpPr>
          <p:nvPr>
            <p:ph type="title" idx="4294967295"/>
          </p:nvPr>
        </p:nvSpPr>
        <p:spPr>
          <a:xfrm>
            <a:off x="976543" y="365125"/>
            <a:ext cx="10786369" cy="777875"/>
          </a:xfrm>
          <a:prstGeom prst="rect">
            <a:avLst/>
          </a:prstGeom>
        </p:spPr>
        <p:txBody>
          <a:bodyPr/>
          <a:lstStyle/>
          <a:p>
            <a:r>
              <a:rPr lang="en-US" sz="4200" b="1" dirty="0"/>
              <a:t>Numerous Factors Affect Implementation Fidelity</a:t>
            </a:r>
          </a:p>
        </p:txBody>
      </p:sp>
      <p:sp>
        <p:nvSpPr>
          <p:cNvPr id="3" name="Content Placeholder 2">
            <a:extLst>
              <a:ext uri="{FF2B5EF4-FFF2-40B4-BE49-F238E27FC236}">
                <a16:creationId xmlns:a16="http://schemas.microsoft.com/office/drawing/2014/main" id="{2E4DE9B4-FD56-4497-ACEF-79AC85184C36}"/>
              </a:ext>
            </a:extLst>
          </p:cNvPr>
          <p:cNvSpPr>
            <a:spLocks noGrp="1"/>
          </p:cNvSpPr>
          <p:nvPr>
            <p:ph idx="4294967295"/>
          </p:nvPr>
        </p:nvSpPr>
        <p:spPr>
          <a:xfrm>
            <a:off x="621436" y="1612900"/>
            <a:ext cx="10591061" cy="4351338"/>
          </a:xfrm>
          <a:prstGeom prst="rect">
            <a:avLst/>
          </a:prstGeom>
        </p:spPr>
        <p:txBody>
          <a:bodyPr/>
          <a:lstStyle/>
          <a:p>
            <a:r>
              <a:rPr lang="en-US" sz="4000" dirty="0"/>
              <a:t>Community in which implementation occurs and the fit with the program</a:t>
            </a:r>
          </a:p>
          <a:p>
            <a:r>
              <a:rPr lang="en-US" sz="4000" dirty="0"/>
              <a:t>Organization(s) responsible for implementation</a:t>
            </a:r>
          </a:p>
          <a:p>
            <a:r>
              <a:rPr lang="en-US" sz="4000" dirty="0"/>
              <a:t>Program support systems (e.g., training and TA)</a:t>
            </a:r>
          </a:p>
          <a:p>
            <a:r>
              <a:rPr lang="en-US" sz="4000" dirty="0"/>
              <a:t>Characteristics of providers</a:t>
            </a:r>
          </a:p>
          <a:p>
            <a:r>
              <a:rPr lang="en-US" sz="4000" dirty="0"/>
              <a:t>Program participants</a:t>
            </a:r>
          </a:p>
        </p:txBody>
      </p:sp>
      <p:sp>
        <p:nvSpPr>
          <p:cNvPr id="4" name="TextBox 3">
            <a:extLst>
              <a:ext uri="{FF2B5EF4-FFF2-40B4-BE49-F238E27FC236}">
                <a16:creationId xmlns:a16="http://schemas.microsoft.com/office/drawing/2014/main" id="{D8BC0F29-193E-422F-8656-90FAB7D751B7}"/>
              </a:ext>
            </a:extLst>
          </p:cNvPr>
          <p:cNvSpPr txBox="1"/>
          <p:nvPr/>
        </p:nvSpPr>
        <p:spPr>
          <a:xfrm>
            <a:off x="8892086" y="5070388"/>
            <a:ext cx="3176338" cy="1200329"/>
          </a:xfrm>
          <a:prstGeom prst="rect">
            <a:avLst/>
          </a:prstGeom>
          <a:solidFill>
            <a:srgbClr val="00838B"/>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a:solidFill>
                  <a:prstClr val="white"/>
                </a:solidFill>
                <a:latin typeface="Calibri" panose="020F0502020204030204"/>
              </a:rPr>
              <a:t>James Bell Associates (2009, October). Evaluation brief: Measuring Implementation Fidelity. Arlington, VA: Author.</a:t>
            </a:r>
          </a:p>
        </p:txBody>
      </p:sp>
    </p:spTree>
    <p:extLst>
      <p:ext uri="{BB962C8B-B14F-4D97-AF65-F5344CB8AC3E}">
        <p14:creationId xmlns:p14="http://schemas.microsoft.com/office/powerpoint/2010/main" val="235143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FDCC-DDCF-4E5E-9B93-152F35F4547F}"/>
              </a:ext>
            </a:extLst>
          </p:cNvPr>
          <p:cNvSpPr>
            <a:spLocks noGrp="1"/>
          </p:cNvSpPr>
          <p:nvPr>
            <p:ph type="title" idx="4294967295"/>
          </p:nvPr>
        </p:nvSpPr>
        <p:spPr>
          <a:xfrm>
            <a:off x="1109708" y="365125"/>
            <a:ext cx="9405891" cy="777875"/>
          </a:xfrm>
          <a:prstGeom prst="rect">
            <a:avLst/>
          </a:prstGeom>
        </p:spPr>
        <p:txBody>
          <a:bodyPr/>
          <a:lstStyle/>
          <a:p>
            <a:r>
              <a:rPr lang="en-US" b="1" dirty="0"/>
              <a:t>Adaptation: Fidelity Meets Reality</a:t>
            </a:r>
          </a:p>
        </p:txBody>
      </p:sp>
      <p:sp>
        <p:nvSpPr>
          <p:cNvPr id="3" name="Content Placeholder 2">
            <a:extLst>
              <a:ext uri="{FF2B5EF4-FFF2-40B4-BE49-F238E27FC236}">
                <a16:creationId xmlns:a16="http://schemas.microsoft.com/office/drawing/2014/main" id="{C2E5845C-2E7E-477F-ACC3-18128D283FAC}"/>
              </a:ext>
            </a:extLst>
          </p:cNvPr>
          <p:cNvSpPr>
            <a:spLocks noGrp="1"/>
          </p:cNvSpPr>
          <p:nvPr>
            <p:ph idx="4294967295"/>
          </p:nvPr>
        </p:nvSpPr>
        <p:spPr>
          <a:xfrm>
            <a:off x="1292225" y="1465263"/>
            <a:ext cx="10899775" cy="4351337"/>
          </a:xfrm>
          <a:prstGeom prst="rect">
            <a:avLst/>
          </a:prstGeom>
        </p:spPr>
        <p:txBody>
          <a:bodyPr/>
          <a:lstStyle/>
          <a:p>
            <a:r>
              <a:rPr lang="en-US" sz="3400" dirty="0"/>
              <a:t>Some modifications to a program (intended or otherwise) will inevitably be made</a:t>
            </a:r>
          </a:p>
          <a:p>
            <a:r>
              <a:rPr lang="en-US" sz="3400" dirty="0"/>
              <a:t>Some adaptation may be necessary and possibly beneficial,  (e.g., the addition of an activity or a change in materials to address cultural context). </a:t>
            </a:r>
          </a:p>
          <a:p>
            <a:pPr>
              <a:lnSpc>
                <a:spcPct val="100000"/>
              </a:lnSpc>
            </a:pPr>
            <a:r>
              <a:rPr lang="en-US" sz="3400" dirty="0"/>
              <a:t>Flexibility in implementation can also increase program ownership and involvement, thus resulting in longer program life.</a:t>
            </a:r>
          </a:p>
        </p:txBody>
      </p:sp>
    </p:spTree>
    <p:extLst>
      <p:ext uri="{BB962C8B-B14F-4D97-AF65-F5344CB8AC3E}">
        <p14:creationId xmlns:p14="http://schemas.microsoft.com/office/powerpoint/2010/main" val="1708168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4436-AA4A-4814-870D-2B07270CCB6D}"/>
              </a:ext>
            </a:extLst>
          </p:cNvPr>
          <p:cNvSpPr>
            <a:spLocks noGrp="1"/>
          </p:cNvSpPr>
          <p:nvPr>
            <p:ph type="title" idx="4294967295"/>
          </p:nvPr>
        </p:nvSpPr>
        <p:spPr>
          <a:xfrm>
            <a:off x="1686756" y="365125"/>
            <a:ext cx="8828843" cy="777875"/>
          </a:xfrm>
          <a:prstGeom prst="rect">
            <a:avLst/>
          </a:prstGeom>
        </p:spPr>
        <p:txBody>
          <a:bodyPr/>
          <a:lstStyle/>
          <a:p>
            <a:r>
              <a:rPr lang="en-US" b="1" dirty="0"/>
              <a:t>Adaptation</a:t>
            </a:r>
          </a:p>
        </p:txBody>
      </p:sp>
      <p:sp>
        <p:nvSpPr>
          <p:cNvPr id="3" name="Content Placeholder 2">
            <a:extLst>
              <a:ext uri="{FF2B5EF4-FFF2-40B4-BE49-F238E27FC236}">
                <a16:creationId xmlns:a16="http://schemas.microsoft.com/office/drawing/2014/main" id="{BEC6EC9F-2485-40B7-984D-1E92496C33B8}"/>
              </a:ext>
            </a:extLst>
          </p:cNvPr>
          <p:cNvSpPr>
            <a:spLocks noGrp="1"/>
          </p:cNvSpPr>
          <p:nvPr>
            <p:ph idx="4294967295"/>
          </p:nvPr>
        </p:nvSpPr>
        <p:spPr>
          <a:xfrm>
            <a:off x="612558" y="1446213"/>
            <a:ext cx="10901780" cy="4848055"/>
          </a:xfrm>
          <a:prstGeom prst="rect">
            <a:avLst/>
          </a:prstGeom>
        </p:spPr>
        <p:txBody>
          <a:bodyPr/>
          <a:lstStyle/>
          <a:p>
            <a:pPr marL="0" indent="0">
              <a:lnSpc>
                <a:spcPct val="100000"/>
              </a:lnSpc>
              <a:buNone/>
            </a:pPr>
            <a:r>
              <a:rPr lang="en-US" sz="3200" dirty="0"/>
              <a:t>The deliberate or unintentional modification of a program through:</a:t>
            </a:r>
          </a:p>
          <a:p>
            <a:pPr marL="0" indent="0">
              <a:lnSpc>
                <a:spcPct val="100000"/>
              </a:lnSpc>
              <a:buNone/>
            </a:pPr>
            <a:endParaRPr lang="en-US" sz="1000" dirty="0"/>
          </a:p>
          <a:p>
            <a:pPr marL="971550" lvl="1" indent="-514350">
              <a:lnSpc>
                <a:spcPct val="100000"/>
              </a:lnSpc>
              <a:spcBef>
                <a:spcPts val="0"/>
              </a:spcBef>
              <a:spcAft>
                <a:spcPts val="1200"/>
              </a:spcAft>
              <a:buFont typeface="+mj-lt"/>
              <a:buAutoNum type="arabicParenR"/>
            </a:pPr>
            <a:r>
              <a:rPr lang="en-US" sz="3200" dirty="0"/>
              <a:t>deletions or additions (i.e., enhancements) to program components (e.g., to content, materials, activities);</a:t>
            </a:r>
          </a:p>
          <a:p>
            <a:pPr marL="971550" lvl="1" indent="-514350">
              <a:lnSpc>
                <a:spcPct val="100000"/>
              </a:lnSpc>
              <a:spcBef>
                <a:spcPts val="0"/>
              </a:spcBef>
              <a:spcAft>
                <a:spcPts val="1200"/>
              </a:spcAft>
              <a:buFont typeface="+mj-lt"/>
              <a:buAutoNum type="arabicParenR"/>
            </a:pPr>
            <a:r>
              <a:rPr lang="en-US" sz="3200" dirty="0"/>
              <a:t>modifications to the nature of the components; or </a:t>
            </a:r>
          </a:p>
          <a:p>
            <a:pPr marL="971550" lvl="1" indent="-514350">
              <a:lnSpc>
                <a:spcPct val="100000"/>
              </a:lnSpc>
              <a:buFont typeface="+mj-lt"/>
              <a:buAutoNum type="arabicParenR"/>
            </a:pPr>
            <a:r>
              <a:rPr lang="en-US" sz="3200" dirty="0"/>
              <a:t>changes in the manner of administration or intensity (i.e., amount or duration) of program components.</a:t>
            </a:r>
          </a:p>
        </p:txBody>
      </p:sp>
    </p:spTree>
    <p:extLst>
      <p:ext uri="{BB962C8B-B14F-4D97-AF65-F5344CB8AC3E}">
        <p14:creationId xmlns:p14="http://schemas.microsoft.com/office/powerpoint/2010/main" val="347365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B93FF-E59C-4F25-BABD-01A423A30A4F}"/>
              </a:ext>
            </a:extLst>
          </p:cNvPr>
          <p:cNvSpPr>
            <a:spLocks noGrp="1"/>
          </p:cNvSpPr>
          <p:nvPr>
            <p:ph type="title" idx="4294967295"/>
          </p:nvPr>
        </p:nvSpPr>
        <p:spPr>
          <a:xfrm>
            <a:off x="0" y="365125"/>
            <a:ext cx="10515600" cy="777875"/>
          </a:xfrm>
          <a:prstGeom prst="rect">
            <a:avLst/>
          </a:prstGeom>
        </p:spPr>
        <p:txBody>
          <a:bodyPr/>
          <a:lstStyle/>
          <a:p>
            <a:r>
              <a:rPr lang="en-US" b="1" dirty="0"/>
              <a:t>Balance Between Fidelity and Adaptation</a:t>
            </a:r>
          </a:p>
        </p:txBody>
      </p:sp>
      <p:sp>
        <p:nvSpPr>
          <p:cNvPr id="3" name="Content Placeholder 2">
            <a:extLst>
              <a:ext uri="{FF2B5EF4-FFF2-40B4-BE49-F238E27FC236}">
                <a16:creationId xmlns:a16="http://schemas.microsoft.com/office/drawing/2014/main" id="{BA34D0D6-790D-45D6-B3E3-BFB5CC5C3B6B}"/>
              </a:ext>
            </a:extLst>
          </p:cNvPr>
          <p:cNvSpPr>
            <a:spLocks noGrp="1"/>
          </p:cNvSpPr>
          <p:nvPr>
            <p:ph idx="4294967295"/>
          </p:nvPr>
        </p:nvSpPr>
        <p:spPr>
          <a:xfrm>
            <a:off x="470518" y="1296140"/>
            <a:ext cx="11434438" cy="4856085"/>
          </a:xfrm>
          <a:prstGeom prst="rect">
            <a:avLst/>
          </a:prstGeom>
        </p:spPr>
        <p:txBody>
          <a:bodyPr/>
          <a:lstStyle/>
          <a:p>
            <a:pPr>
              <a:lnSpc>
                <a:spcPct val="100000"/>
              </a:lnSpc>
              <a:buFont typeface="Wingdings" panose="05000000000000000000" pitchFamily="2" charset="2"/>
              <a:buChar char="§"/>
            </a:pPr>
            <a:r>
              <a:rPr lang="en-US" sz="3200" dirty="0"/>
              <a:t>Intervention developers may not have had opportunity to cover all local conditions.</a:t>
            </a:r>
          </a:p>
          <a:p>
            <a:pPr>
              <a:lnSpc>
                <a:spcPct val="100000"/>
              </a:lnSpc>
              <a:buFont typeface="Wingdings" panose="05000000000000000000" pitchFamily="2" charset="2"/>
              <a:buChar char="§"/>
            </a:pPr>
            <a:r>
              <a:rPr lang="en-US" sz="3200" dirty="0"/>
              <a:t>It may be beneficial—even necessary—to adapt programs to fit local conditions, cultures, or events (</a:t>
            </a:r>
            <a:r>
              <a:rPr lang="en-US" sz="3200" b="1" dirty="0">
                <a:solidFill>
                  <a:srgbClr val="003300"/>
                </a:solidFill>
              </a:rPr>
              <a:t>think COVID</a:t>
            </a:r>
            <a:r>
              <a:rPr lang="en-US" sz="3200" dirty="0">
                <a:solidFill>
                  <a:srgbClr val="003300"/>
                </a:solidFill>
              </a:rPr>
              <a:t>!</a:t>
            </a:r>
            <a:r>
              <a:rPr lang="en-US" sz="3200" dirty="0"/>
              <a:t>) </a:t>
            </a:r>
          </a:p>
          <a:p>
            <a:pPr>
              <a:lnSpc>
                <a:spcPct val="100000"/>
              </a:lnSpc>
              <a:buFont typeface="Wingdings" panose="05000000000000000000" pitchFamily="2" charset="2"/>
              <a:buChar char="§"/>
            </a:pPr>
            <a:r>
              <a:rPr lang="en-US" sz="3200" dirty="0"/>
              <a:t>Adaptations should be thoughtful and justifiable (</a:t>
            </a:r>
            <a:r>
              <a:rPr lang="en-US" sz="3200" b="1" dirty="0">
                <a:solidFill>
                  <a:srgbClr val="003300"/>
                </a:solidFill>
              </a:rPr>
              <a:t>why is an adaptation necessary?</a:t>
            </a:r>
            <a:r>
              <a:rPr lang="en-US" sz="3200" dirty="0"/>
              <a:t>) </a:t>
            </a:r>
          </a:p>
          <a:p>
            <a:pPr>
              <a:lnSpc>
                <a:spcPct val="100000"/>
              </a:lnSpc>
              <a:buFont typeface="Wingdings" panose="05000000000000000000" pitchFamily="2" charset="2"/>
              <a:buChar char="§"/>
            </a:pPr>
            <a:r>
              <a:rPr lang="en-US" sz="3200" dirty="0"/>
              <a:t>Adaptions are likely to be more successful if they add to the program rather than subtract from a program</a:t>
            </a:r>
          </a:p>
          <a:p>
            <a:endParaRPr lang="en-US" dirty="0"/>
          </a:p>
        </p:txBody>
      </p:sp>
    </p:spTree>
    <p:extLst>
      <p:ext uri="{BB962C8B-B14F-4D97-AF65-F5344CB8AC3E}">
        <p14:creationId xmlns:p14="http://schemas.microsoft.com/office/powerpoint/2010/main" val="528276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A828-9A1E-4670-953D-BE2C6AEB4BC7}"/>
              </a:ext>
            </a:extLst>
          </p:cNvPr>
          <p:cNvSpPr>
            <a:spLocks noGrp="1"/>
          </p:cNvSpPr>
          <p:nvPr>
            <p:ph type="title" idx="4294967295"/>
          </p:nvPr>
        </p:nvSpPr>
        <p:spPr>
          <a:xfrm>
            <a:off x="727968" y="365125"/>
            <a:ext cx="9787631" cy="777875"/>
          </a:xfrm>
          <a:prstGeom prst="rect">
            <a:avLst/>
          </a:prstGeom>
        </p:spPr>
        <p:txBody>
          <a:bodyPr/>
          <a:lstStyle/>
          <a:p>
            <a:pPr algn="ctr"/>
            <a:r>
              <a:rPr lang="en-US" b="1" dirty="0"/>
              <a:t>Beware of Program Drift</a:t>
            </a:r>
          </a:p>
        </p:txBody>
      </p:sp>
      <p:sp>
        <p:nvSpPr>
          <p:cNvPr id="3" name="Content Placeholder 2">
            <a:extLst>
              <a:ext uri="{FF2B5EF4-FFF2-40B4-BE49-F238E27FC236}">
                <a16:creationId xmlns:a16="http://schemas.microsoft.com/office/drawing/2014/main" id="{218CEBEF-07BC-47F0-A75E-1BF8563B2EB2}"/>
              </a:ext>
            </a:extLst>
          </p:cNvPr>
          <p:cNvSpPr>
            <a:spLocks noGrp="1"/>
          </p:cNvSpPr>
          <p:nvPr>
            <p:ph idx="4294967295"/>
          </p:nvPr>
        </p:nvSpPr>
        <p:spPr>
          <a:xfrm>
            <a:off x="905522" y="1970088"/>
            <a:ext cx="9610078" cy="3587333"/>
          </a:xfrm>
          <a:prstGeom prst="rect">
            <a:avLst/>
          </a:prstGeom>
        </p:spPr>
        <p:txBody>
          <a:bodyPr/>
          <a:lstStyle/>
          <a:p>
            <a:pPr>
              <a:lnSpc>
                <a:spcPct val="100000"/>
              </a:lnSpc>
            </a:pPr>
            <a:r>
              <a:rPr lang="en-US" sz="4000" dirty="0"/>
              <a:t>In a study examining Life Skills Training, researchers found that while all teachers made adaptations, most were negative changes that detracted from curriculum objectives.</a:t>
            </a:r>
          </a:p>
        </p:txBody>
      </p:sp>
    </p:spTree>
    <p:extLst>
      <p:ext uri="{BB962C8B-B14F-4D97-AF65-F5344CB8AC3E}">
        <p14:creationId xmlns:p14="http://schemas.microsoft.com/office/powerpoint/2010/main" val="186692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A828-9A1E-4670-953D-BE2C6AEB4BC7}"/>
              </a:ext>
            </a:extLst>
          </p:cNvPr>
          <p:cNvSpPr>
            <a:spLocks noGrp="1"/>
          </p:cNvSpPr>
          <p:nvPr>
            <p:ph type="title" idx="4294967295"/>
          </p:nvPr>
        </p:nvSpPr>
        <p:spPr>
          <a:xfrm>
            <a:off x="1340527" y="242132"/>
            <a:ext cx="9157317" cy="777875"/>
          </a:xfrm>
          <a:prstGeom prst="rect">
            <a:avLst/>
          </a:prstGeom>
        </p:spPr>
        <p:txBody>
          <a:bodyPr/>
          <a:lstStyle/>
          <a:p>
            <a:pPr algn="ctr"/>
            <a:r>
              <a:rPr lang="en-US" b="1" dirty="0"/>
              <a:t>Easy as Pie (or Cake)</a:t>
            </a:r>
          </a:p>
        </p:txBody>
      </p:sp>
      <p:sp>
        <p:nvSpPr>
          <p:cNvPr id="3" name="Content Placeholder 2">
            <a:extLst>
              <a:ext uri="{FF2B5EF4-FFF2-40B4-BE49-F238E27FC236}">
                <a16:creationId xmlns:a16="http://schemas.microsoft.com/office/drawing/2014/main" id="{218CEBEF-07BC-47F0-A75E-1BF8563B2EB2}"/>
              </a:ext>
            </a:extLst>
          </p:cNvPr>
          <p:cNvSpPr>
            <a:spLocks noGrp="1"/>
          </p:cNvSpPr>
          <p:nvPr>
            <p:ph idx="4294967295"/>
          </p:nvPr>
        </p:nvSpPr>
        <p:spPr>
          <a:xfrm>
            <a:off x="346229" y="1136604"/>
            <a:ext cx="11356174" cy="4584792"/>
          </a:xfrm>
          <a:prstGeom prst="rect">
            <a:avLst/>
          </a:prstGeom>
        </p:spPr>
        <p:txBody>
          <a:bodyPr/>
          <a:lstStyle/>
          <a:p>
            <a:pPr>
              <a:lnSpc>
                <a:spcPct val="100000"/>
              </a:lnSpc>
            </a:pPr>
            <a:r>
              <a:rPr lang="en-US" sz="3200" dirty="0"/>
              <a:t>Implementing a program with fidelity is like baking a cake</a:t>
            </a:r>
          </a:p>
          <a:p>
            <a:pPr lvl="1">
              <a:lnSpc>
                <a:spcPct val="100000"/>
              </a:lnSpc>
            </a:pPr>
            <a:r>
              <a:rPr lang="en-US" sz="3200" dirty="0"/>
              <a:t>Follow the recipe, step by step</a:t>
            </a:r>
          </a:p>
          <a:p>
            <a:pPr lvl="1">
              <a:lnSpc>
                <a:spcPct val="100000"/>
              </a:lnSpc>
            </a:pPr>
            <a:r>
              <a:rPr lang="en-US" sz="3200" dirty="0"/>
              <a:t>Add ingredients in proper order</a:t>
            </a:r>
          </a:p>
          <a:p>
            <a:pPr lvl="1">
              <a:lnSpc>
                <a:spcPct val="100000"/>
              </a:lnSpc>
            </a:pPr>
            <a:r>
              <a:rPr lang="en-US" sz="3200" dirty="0"/>
              <a:t>Bake at the required temp and duration</a:t>
            </a:r>
          </a:p>
          <a:p>
            <a:pPr>
              <a:lnSpc>
                <a:spcPct val="100000"/>
              </a:lnSpc>
            </a:pPr>
            <a:r>
              <a:rPr lang="en-US" sz="3200" dirty="0"/>
              <a:t>Adapt if warranted</a:t>
            </a:r>
          </a:p>
          <a:p>
            <a:pPr lvl="1">
              <a:lnSpc>
                <a:spcPct val="100000"/>
              </a:lnSpc>
            </a:pPr>
            <a:r>
              <a:rPr lang="en-US" sz="3200" dirty="0"/>
              <a:t>Your oven runs hot: cook at lower temp or shorter time</a:t>
            </a:r>
          </a:p>
          <a:p>
            <a:pPr lvl="1">
              <a:lnSpc>
                <a:spcPct val="100000"/>
              </a:lnSpc>
            </a:pPr>
            <a:r>
              <a:rPr lang="en-US" sz="3200" dirty="0"/>
              <a:t>Recipe includes nuts but someone has nut allergy: Skip the nuts</a:t>
            </a:r>
          </a:p>
          <a:p>
            <a:pPr lvl="1">
              <a:lnSpc>
                <a:spcPct val="100000"/>
              </a:lnSpc>
            </a:pPr>
            <a:r>
              <a:rPr lang="en-US" sz="3200" dirty="0"/>
              <a:t>Skipping the baking powder = poor outcome</a:t>
            </a:r>
          </a:p>
          <a:p>
            <a:pPr lvl="1">
              <a:lnSpc>
                <a:spcPct val="100000"/>
              </a:lnSpc>
            </a:pPr>
            <a:r>
              <a:rPr lang="en-US" sz="3200" dirty="0"/>
              <a:t>Extra chocolate is always good</a:t>
            </a:r>
          </a:p>
          <a:p>
            <a:pPr lvl="1">
              <a:lnSpc>
                <a:spcPct val="100000"/>
              </a:lnSpc>
            </a:pPr>
            <a:endParaRPr lang="en-US" sz="3600" dirty="0"/>
          </a:p>
          <a:p>
            <a:pPr lvl="1">
              <a:lnSpc>
                <a:spcPct val="100000"/>
              </a:lnSpc>
            </a:pPr>
            <a:endParaRPr lang="en-US" sz="3600" dirty="0"/>
          </a:p>
        </p:txBody>
      </p:sp>
    </p:spTree>
    <p:extLst>
      <p:ext uri="{BB962C8B-B14F-4D97-AF65-F5344CB8AC3E}">
        <p14:creationId xmlns:p14="http://schemas.microsoft.com/office/powerpoint/2010/main" val="1021067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DCF1-16C5-4047-AE5A-A729E48BB450}"/>
              </a:ext>
            </a:extLst>
          </p:cNvPr>
          <p:cNvSpPr>
            <a:spLocks noGrp="1"/>
          </p:cNvSpPr>
          <p:nvPr>
            <p:ph type="title" idx="4294967295"/>
          </p:nvPr>
        </p:nvSpPr>
        <p:spPr>
          <a:xfrm>
            <a:off x="1819275" y="365125"/>
            <a:ext cx="10372725" cy="777875"/>
          </a:xfrm>
          <a:prstGeom prst="rect">
            <a:avLst/>
          </a:prstGeom>
        </p:spPr>
        <p:txBody>
          <a:bodyPr/>
          <a:lstStyle/>
          <a:p>
            <a:r>
              <a:rPr lang="en-US" b="1" dirty="0"/>
              <a:t>Monitoring Fidelity/Program Implementation</a:t>
            </a:r>
          </a:p>
        </p:txBody>
      </p:sp>
      <p:sp>
        <p:nvSpPr>
          <p:cNvPr id="3" name="Content Placeholder 2">
            <a:extLst>
              <a:ext uri="{FF2B5EF4-FFF2-40B4-BE49-F238E27FC236}">
                <a16:creationId xmlns:a16="http://schemas.microsoft.com/office/drawing/2014/main" id="{7C84F849-5975-4C1D-80B4-45507433FE23}"/>
              </a:ext>
            </a:extLst>
          </p:cNvPr>
          <p:cNvSpPr>
            <a:spLocks noGrp="1"/>
          </p:cNvSpPr>
          <p:nvPr>
            <p:ph idx="4294967295"/>
          </p:nvPr>
        </p:nvSpPr>
        <p:spPr>
          <a:xfrm>
            <a:off x="719092" y="1847850"/>
            <a:ext cx="11185864" cy="4171210"/>
          </a:xfrm>
          <a:prstGeom prst="rect">
            <a:avLst/>
          </a:prstGeom>
        </p:spPr>
        <p:txBody>
          <a:bodyPr/>
          <a:lstStyle/>
          <a:p>
            <a:pPr marL="285750" indent="-285750" defTabSz="457200" eaLnBrk="1" fontAlgn="auto" hangingPunct="1">
              <a:lnSpc>
                <a:spcPct val="100000"/>
              </a:lnSpc>
              <a:spcBef>
                <a:spcPts val="0"/>
              </a:spcBef>
              <a:spcAft>
                <a:spcPts val="1000"/>
              </a:spcAft>
              <a:buClr>
                <a:schemeClr val="bg1"/>
              </a:buClr>
              <a:buSzPct val="100000"/>
              <a:buFont typeface="Wingdings" panose="05000000000000000000" pitchFamily="2" charset="2"/>
              <a:buChar char="§"/>
              <a:defRPr/>
            </a:pPr>
            <a:r>
              <a:rPr lang="en-US" sz="3600" dirty="0"/>
              <a:t>You can only implement well (with fidelity) if you pay attention to it. </a:t>
            </a:r>
          </a:p>
          <a:p>
            <a:pPr marL="285750" indent="-285750" defTabSz="457200" eaLnBrk="1" fontAlgn="auto" hangingPunct="1">
              <a:lnSpc>
                <a:spcPct val="100000"/>
              </a:lnSpc>
              <a:spcBef>
                <a:spcPts val="0"/>
              </a:spcBef>
              <a:spcAft>
                <a:spcPts val="1000"/>
              </a:spcAft>
              <a:buClr>
                <a:schemeClr val="bg1"/>
              </a:buClr>
              <a:buSzPct val="100000"/>
              <a:buFont typeface="Wingdings" panose="05000000000000000000" pitchFamily="2" charset="2"/>
              <a:buChar char="§"/>
              <a:defRPr/>
            </a:pPr>
            <a:r>
              <a:rPr lang="en-US" sz="3600" dirty="0"/>
              <a:t>Monitoring fidelity </a:t>
            </a:r>
            <a:r>
              <a:rPr lang="en-US" sz="3600" i="1" dirty="0"/>
              <a:t>is as important </a:t>
            </a:r>
            <a:r>
              <a:rPr lang="en-US" sz="3600" dirty="0"/>
              <a:t>as monitoring outcomes. (</a:t>
            </a:r>
            <a:r>
              <a:rPr lang="en-US" sz="3600" dirty="0">
                <a:solidFill>
                  <a:srgbClr val="003300"/>
                </a:solidFill>
              </a:rPr>
              <a:t>Why? Think about what you control</a:t>
            </a:r>
            <a:r>
              <a:rPr lang="en-US" sz="3600" dirty="0">
                <a:solidFill>
                  <a:srgbClr val="FFFF00"/>
                </a:solidFill>
              </a:rPr>
              <a:t>.</a:t>
            </a:r>
            <a:r>
              <a:rPr lang="en-US" sz="3600" dirty="0"/>
              <a:t>)</a:t>
            </a:r>
          </a:p>
          <a:p>
            <a:pPr marL="285750" lvl="0" indent="-285750" defTabSz="457200" eaLnBrk="1" fontAlgn="auto" hangingPunct="1">
              <a:lnSpc>
                <a:spcPct val="100000"/>
              </a:lnSpc>
              <a:spcBef>
                <a:spcPts val="0"/>
              </a:spcBef>
              <a:spcAft>
                <a:spcPts val="1000"/>
              </a:spcAft>
              <a:buClr>
                <a:schemeClr val="bg1"/>
              </a:buClr>
              <a:buSzPct val="100000"/>
              <a:buFont typeface="Wingdings" panose="05000000000000000000" pitchFamily="2" charset="2"/>
              <a:buChar char="§"/>
              <a:defRPr/>
            </a:pPr>
            <a:r>
              <a:rPr lang="en-US" sz="3600" dirty="0"/>
              <a:t>The assessment of fidelity is particularly important when programs are implemented in real-world settings where program drift is common.</a:t>
            </a:r>
          </a:p>
          <a:p>
            <a:pPr marL="0" indent="0">
              <a:buNone/>
            </a:pPr>
            <a:endParaRPr lang="en-US" dirty="0"/>
          </a:p>
        </p:txBody>
      </p:sp>
    </p:spTree>
    <p:extLst>
      <p:ext uri="{BB962C8B-B14F-4D97-AF65-F5344CB8AC3E}">
        <p14:creationId xmlns:p14="http://schemas.microsoft.com/office/powerpoint/2010/main" val="187266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6DA6E-A984-46FB-B717-B5A458954064}"/>
              </a:ext>
            </a:extLst>
          </p:cNvPr>
          <p:cNvSpPr>
            <a:spLocks noGrp="1"/>
          </p:cNvSpPr>
          <p:nvPr>
            <p:ph type="title" idx="4294967295"/>
          </p:nvPr>
        </p:nvSpPr>
        <p:spPr>
          <a:xfrm>
            <a:off x="665824" y="365125"/>
            <a:ext cx="10199025" cy="777875"/>
          </a:xfrm>
          <a:prstGeom prst="rect">
            <a:avLst/>
          </a:prstGeom>
        </p:spPr>
        <p:txBody>
          <a:bodyPr/>
          <a:lstStyle/>
          <a:p>
            <a:r>
              <a:rPr lang="en-US" b="1" dirty="0"/>
              <a:t>Why Should Fidelity Be Measured?</a:t>
            </a:r>
          </a:p>
        </p:txBody>
      </p:sp>
      <p:sp>
        <p:nvSpPr>
          <p:cNvPr id="3" name="Content Placeholder 2">
            <a:extLst>
              <a:ext uri="{FF2B5EF4-FFF2-40B4-BE49-F238E27FC236}">
                <a16:creationId xmlns:a16="http://schemas.microsoft.com/office/drawing/2014/main" id="{6CD37ABC-B226-4025-9322-72B90B84EE69}"/>
              </a:ext>
            </a:extLst>
          </p:cNvPr>
          <p:cNvSpPr>
            <a:spLocks noGrp="1"/>
          </p:cNvSpPr>
          <p:nvPr>
            <p:ph idx="4294967295"/>
          </p:nvPr>
        </p:nvSpPr>
        <p:spPr>
          <a:xfrm>
            <a:off x="506027" y="1252538"/>
            <a:ext cx="11685973" cy="4935198"/>
          </a:xfrm>
          <a:prstGeom prst="rect">
            <a:avLst/>
          </a:prstGeom>
        </p:spPr>
        <p:txBody>
          <a:bodyPr/>
          <a:lstStyle/>
          <a:p>
            <a:pPr>
              <a:lnSpc>
                <a:spcPct val="100000"/>
              </a:lnSpc>
              <a:spcBef>
                <a:spcPts val="0"/>
              </a:spcBef>
              <a:buFont typeface="Wingdings" panose="05000000000000000000" pitchFamily="2" charset="2"/>
              <a:buChar char="§"/>
            </a:pPr>
            <a:r>
              <a:rPr lang="en-US" dirty="0"/>
              <a:t>Program Planning, Management, and Improvement</a:t>
            </a:r>
          </a:p>
          <a:p>
            <a:pPr lvl="1">
              <a:lnSpc>
                <a:spcPct val="100000"/>
              </a:lnSpc>
              <a:spcBef>
                <a:spcPts val="0"/>
              </a:spcBef>
              <a:buFont typeface="Wingdings" panose="05000000000000000000" pitchFamily="2" charset="2"/>
              <a:buChar char="§"/>
            </a:pPr>
            <a:r>
              <a:rPr lang="en-US" sz="2800" dirty="0"/>
              <a:t>Provides a roadmap for implementation planning</a:t>
            </a:r>
          </a:p>
          <a:p>
            <a:pPr lvl="1">
              <a:lnSpc>
                <a:spcPct val="100000"/>
              </a:lnSpc>
              <a:spcBef>
                <a:spcPts val="0"/>
              </a:spcBef>
              <a:buFont typeface="Wingdings" panose="05000000000000000000" pitchFamily="2" charset="2"/>
              <a:buChar char="§"/>
            </a:pPr>
            <a:r>
              <a:rPr lang="en-US" sz="2800" dirty="0"/>
              <a:t>Identifies aspects of implementation that work well and don’t work well</a:t>
            </a:r>
          </a:p>
          <a:p>
            <a:pPr lvl="1">
              <a:lnSpc>
                <a:spcPct val="100000"/>
              </a:lnSpc>
              <a:spcBef>
                <a:spcPts val="0"/>
              </a:spcBef>
              <a:buFont typeface="Wingdings" panose="05000000000000000000" pitchFamily="2" charset="2"/>
              <a:buChar char="§"/>
            </a:pPr>
            <a:r>
              <a:rPr lang="en-US" sz="2800" dirty="0"/>
              <a:t>Identifies barriers to implementation and ways to overcome them</a:t>
            </a:r>
          </a:p>
          <a:p>
            <a:pPr lvl="1">
              <a:lnSpc>
                <a:spcPct val="100000"/>
              </a:lnSpc>
              <a:spcBef>
                <a:spcPts val="0"/>
              </a:spcBef>
              <a:spcAft>
                <a:spcPts val="600"/>
              </a:spcAft>
              <a:buFont typeface="Wingdings" panose="05000000000000000000" pitchFamily="2" charset="2"/>
              <a:buChar char="§"/>
            </a:pPr>
            <a:r>
              <a:rPr lang="en-US" sz="2800" dirty="0"/>
              <a:t>Provides feedback to facilitators/providers about aspects of implementation that work well and can be improved</a:t>
            </a:r>
          </a:p>
          <a:p>
            <a:pPr>
              <a:lnSpc>
                <a:spcPct val="100000"/>
              </a:lnSpc>
              <a:spcBef>
                <a:spcPts val="0"/>
              </a:spcBef>
              <a:buFont typeface="Wingdings" panose="05000000000000000000" pitchFamily="2" charset="2"/>
              <a:buChar char="§"/>
            </a:pPr>
            <a:r>
              <a:rPr lang="en-US" dirty="0"/>
              <a:t>Evaluation</a:t>
            </a:r>
          </a:p>
          <a:p>
            <a:pPr lvl="1">
              <a:lnSpc>
                <a:spcPct val="100000"/>
              </a:lnSpc>
              <a:spcBef>
                <a:spcPts val="0"/>
              </a:spcBef>
              <a:buFont typeface="Wingdings" panose="05000000000000000000" pitchFamily="2" charset="2"/>
              <a:buChar char="§"/>
            </a:pPr>
            <a:r>
              <a:rPr lang="en-US" sz="2800" dirty="0"/>
              <a:t>Describes program implementation</a:t>
            </a:r>
          </a:p>
          <a:p>
            <a:pPr lvl="1">
              <a:lnSpc>
                <a:spcPct val="100000"/>
              </a:lnSpc>
              <a:spcBef>
                <a:spcPts val="0"/>
              </a:spcBef>
              <a:buFont typeface="Wingdings" panose="05000000000000000000" pitchFamily="2" charset="2"/>
              <a:buChar char="§"/>
            </a:pPr>
            <a:r>
              <a:rPr lang="en-US" sz="2800" dirty="0"/>
              <a:t>Helps explain why the program achieved expected outcomes and—more important—why it didn’t? </a:t>
            </a:r>
          </a:p>
          <a:p>
            <a:pPr lvl="1">
              <a:lnSpc>
                <a:spcPct val="100000"/>
              </a:lnSpc>
              <a:spcBef>
                <a:spcPts val="0"/>
              </a:spcBef>
              <a:buFont typeface="Wingdings" panose="05000000000000000000" pitchFamily="2" charset="2"/>
              <a:buChar char="§"/>
            </a:pPr>
            <a:r>
              <a:rPr lang="en-US" sz="2800" dirty="0"/>
              <a:t>Helps explain variation in outcomes across sites.</a:t>
            </a:r>
          </a:p>
          <a:p>
            <a:pPr marL="0" indent="0">
              <a:buNone/>
            </a:pPr>
            <a:endParaRPr lang="en-US" dirty="0"/>
          </a:p>
        </p:txBody>
      </p:sp>
    </p:spTree>
    <p:extLst>
      <p:ext uri="{BB962C8B-B14F-4D97-AF65-F5344CB8AC3E}">
        <p14:creationId xmlns:p14="http://schemas.microsoft.com/office/powerpoint/2010/main" val="32471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01EC-636B-4DF8-BCDB-FE32F1014B1E}"/>
              </a:ext>
            </a:extLst>
          </p:cNvPr>
          <p:cNvSpPr>
            <a:spLocks noGrp="1"/>
          </p:cNvSpPr>
          <p:nvPr>
            <p:ph type="title" idx="4294967295"/>
          </p:nvPr>
        </p:nvSpPr>
        <p:spPr>
          <a:xfrm>
            <a:off x="0" y="365125"/>
            <a:ext cx="10515600" cy="777875"/>
          </a:xfrm>
          <a:prstGeom prst="rect">
            <a:avLst/>
          </a:prstGeom>
        </p:spPr>
        <p:txBody>
          <a:bodyPr/>
          <a:lstStyle/>
          <a:p>
            <a:r>
              <a:rPr lang="en-US" b="1" dirty="0"/>
              <a:t>Methods for Monitoring Fidelity*</a:t>
            </a:r>
          </a:p>
        </p:txBody>
      </p:sp>
      <p:sp>
        <p:nvSpPr>
          <p:cNvPr id="3" name="Content Placeholder 2">
            <a:extLst>
              <a:ext uri="{FF2B5EF4-FFF2-40B4-BE49-F238E27FC236}">
                <a16:creationId xmlns:a16="http://schemas.microsoft.com/office/drawing/2014/main" id="{6A88A993-15FD-43C7-AD16-ED4D359C0E55}"/>
              </a:ext>
            </a:extLst>
          </p:cNvPr>
          <p:cNvSpPr>
            <a:spLocks noGrp="1"/>
          </p:cNvSpPr>
          <p:nvPr>
            <p:ph idx="4294967295"/>
          </p:nvPr>
        </p:nvSpPr>
        <p:spPr>
          <a:xfrm>
            <a:off x="550415" y="1825625"/>
            <a:ext cx="10715347" cy="4351338"/>
          </a:xfrm>
          <a:prstGeom prst="rect">
            <a:avLst/>
          </a:prstGeom>
        </p:spPr>
        <p:txBody>
          <a:bodyPr/>
          <a:lstStyle/>
          <a:p>
            <a:pPr>
              <a:buFont typeface="Wingdings" panose="05000000000000000000" pitchFamily="2" charset="2"/>
              <a:buChar char="§"/>
            </a:pPr>
            <a:r>
              <a:rPr lang="en-US" sz="2800" dirty="0"/>
              <a:t>Direct observations in person</a:t>
            </a:r>
          </a:p>
          <a:p>
            <a:pPr>
              <a:buFont typeface="Wingdings" panose="05000000000000000000" pitchFamily="2" charset="2"/>
              <a:buChar char="§"/>
            </a:pPr>
            <a:r>
              <a:rPr lang="en-US" sz="2800" dirty="0"/>
              <a:t>Direct observations via video recordings</a:t>
            </a:r>
          </a:p>
          <a:p>
            <a:pPr>
              <a:buFont typeface="Wingdings" panose="05000000000000000000" pitchFamily="2" charset="2"/>
              <a:buChar char="§"/>
            </a:pPr>
            <a:r>
              <a:rPr lang="en-US" sz="2800" dirty="0"/>
              <a:t>Facilitator self-assessments after each session</a:t>
            </a:r>
          </a:p>
          <a:p>
            <a:pPr>
              <a:buFont typeface="Wingdings" panose="05000000000000000000" pitchFamily="2" charset="2"/>
              <a:buChar char="§"/>
            </a:pPr>
            <a:r>
              <a:rPr lang="en-US" sz="2800" dirty="0"/>
              <a:t>Facilitator self-assessments after completing a program cohort (e.g., a classroom)</a:t>
            </a:r>
          </a:p>
          <a:p>
            <a:pPr>
              <a:buFont typeface="Wingdings" panose="05000000000000000000" pitchFamily="2" charset="2"/>
              <a:buChar char="§"/>
            </a:pPr>
            <a:r>
              <a:rPr lang="en-US" sz="2800" b="1" dirty="0">
                <a:solidFill>
                  <a:srgbClr val="FF0000"/>
                </a:solidFill>
              </a:rPr>
              <a:t>Facilitator self-assessments after completing a larger program cycle (e.g., across multiple classrooms)</a:t>
            </a:r>
          </a:p>
          <a:p>
            <a:endParaRPr lang="en-US" dirty="0"/>
          </a:p>
        </p:txBody>
      </p:sp>
      <p:sp>
        <p:nvSpPr>
          <p:cNvPr id="4" name="TextBox 3">
            <a:extLst>
              <a:ext uri="{FF2B5EF4-FFF2-40B4-BE49-F238E27FC236}">
                <a16:creationId xmlns:a16="http://schemas.microsoft.com/office/drawing/2014/main" id="{DB7B7DBA-0469-4F92-A93D-7374433FD2A6}"/>
              </a:ext>
            </a:extLst>
          </p:cNvPr>
          <p:cNvSpPr txBox="1"/>
          <p:nvPr/>
        </p:nvSpPr>
        <p:spPr>
          <a:xfrm>
            <a:off x="3470275" y="5581650"/>
            <a:ext cx="4919123" cy="369332"/>
          </a:xfrm>
          <a:prstGeom prst="rect">
            <a:avLst/>
          </a:prstGeom>
          <a:noFill/>
        </p:spPr>
        <p:txBody>
          <a:bodyPr wrap="square" rtlCol="0">
            <a:spAutoFit/>
          </a:bodyPr>
          <a:lstStyle/>
          <a:p>
            <a:r>
              <a:rPr lang="en-US" b="1" i="1" dirty="0">
                <a:solidFill>
                  <a:schemeClr val="bg2">
                    <a:lumMod val="50000"/>
                  </a:schemeClr>
                </a:solidFill>
              </a:rPr>
              <a:t>* In descending order of resource intensity</a:t>
            </a:r>
            <a:r>
              <a:rPr lang="en-US" b="1" i="1" dirty="0">
                <a:solidFill>
                  <a:srgbClr val="7030A0"/>
                </a:solidFill>
              </a:rPr>
              <a:t>.</a:t>
            </a:r>
          </a:p>
        </p:txBody>
      </p:sp>
    </p:spTree>
    <p:extLst>
      <p:ext uri="{BB962C8B-B14F-4D97-AF65-F5344CB8AC3E}">
        <p14:creationId xmlns:p14="http://schemas.microsoft.com/office/powerpoint/2010/main" val="30227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8030-9A45-43CC-BE70-AD40321A9C92}"/>
              </a:ext>
            </a:extLst>
          </p:cNvPr>
          <p:cNvSpPr>
            <a:spLocks noGrp="1"/>
          </p:cNvSpPr>
          <p:nvPr>
            <p:ph type="title" idx="4294967295"/>
          </p:nvPr>
        </p:nvSpPr>
        <p:spPr>
          <a:xfrm>
            <a:off x="-1" y="438150"/>
            <a:ext cx="10892901" cy="777875"/>
          </a:xfrm>
          <a:prstGeom prst="rect">
            <a:avLst/>
          </a:prstGeom>
        </p:spPr>
        <p:txBody>
          <a:bodyPr/>
          <a:lstStyle/>
          <a:p>
            <a:r>
              <a:rPr lang="en-US" b="1" dirty="0"/>
              <a:t>Today’s Topics</a:t>
            </a:r>
          </a:p>
        </p:txBody>
      </p:sp>
      <p:sp>
        <p:nvSpPr>
          <p:cNvPr id="3" name="Content Placeholder 2">
            <a:extLst>
              <a:ext uri="{FF2B5EF4-FFF2-40B4-BE49-F238E27FC236}">
                <a16:creationId xmlns:a16="http://schemas.microsoft.com/office/drawing/2014/main" id="{9357980A-F1DA-4E59-A0A4-E3411994931E}"/>
              </a:ext>
            </a:extLst>
          </p:cNvPr>
          <p:cNvSpPr>
            <a:spLocks noGrp="1"/>
          </p:cNvSpPr>
          <p:nvPr>
            <p:ph idx="4294967295"/>
          </p:nvPr>
        </p:nvSpPr>
        <p:spPr>
          <a:xfrm>
            <a:off x="0" y="1825625"/>
            <a:ext cx="10515600" cy="4351338"/>
          </a:xfrm>
          <a:prstGeom prst="rect">
            <a:avLst/>
          </a:prstGeom>
        </p:spPr>
        <p:txBody>
          <a:bodyPr/>
          <a:lstStyle/>
          <a:p>
            <a:r>
              <a:rPr lang="en-US" sz="4000" dirty="0">
                <a:latin typeface="Calibri" panose="020F0502020204030204" pitchFamily="34" charset="0"/>
                <a:ea typeface="Calibri" panose="020F0502020204030204" pitchFamily="34" charset="0"/>
                <a:cs typeface="Times New Roman" panose="02020603050405020304" pitchFamily="18" charset="0"/>
              </a:rPr>
              <a:t>Introduction to Fidelity</a:t>
            </a:r>
          </a:p>
          <a:p>
            <a:r>
              <a:rPr lang="en-US" sz="4000" dirty="0">
                <a:latin typeface="Calibri" panose="020F0502020204030204" pitchFamily="34" charset="0"/>
                <a:ea typeface="Calibri" panose="020F0502020204030204" pitchFamily="34" charset="0"/>
                <a:cs typeface="Times New Roman" panose="02020603050405020304" pitchFamily="18" charset="0"/>
              </a:rPr>
              <a:t>Adaptations</a:t>
            </a:r>
          </a:p>
          <a:p>
            <a:r>
              <a:rPr lang="en-US" sz="4000" dirty="0">
                <a:latin typeface="Calibri" panose="020F0502020204030204" pitchFamily="34" charset="0"/>
                <a:cs typeface="Times New Roman" panose="02020603050405020304" pitchFamily="18" charset="0"/>
              </a:rPr>
              <a:t>Monitoring Fidelity</a:t>
            </a:r>
          </a:p>
          <a:p>
            <a:r>
              <a:rPr lang="en-US" sz="4000" dirty="0">
                <a:latin typeface="Calibri" panose="020F0502020204030204" pitchFamily="34" charset="0"/>
                <a:cs typeface="Times New Roman" panose="02020603050405020304" pitchFamily="18" charset="0"/>
              </a:rPr>
              <a:t>Fidelity to Environmental Strategies</a:t>
            </a:r>
            <a:endParaRPr lang="en-US" sz="4000" dirty="0"/>
          </a:p>
          <a:p>
            <a:endParaRPr lang="en-US" dirty="0"/>
          </a:p>
        </p:txBody>
      </p:sp>
    </p:spTree>
    <p:extLst>
      <p:ext uri="{BB962C8B-B14F-4D97-AF65-F5344CB8AC3E}">
        <p14:creationId xmlns:p14="http://schemas.microsoft.com/office/powerpoint/2010/main" val="12083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FFE09-70E3-4847-8BA9-5806CB64E96B}"/>
              </a:ext>
            </a:extLst>
          </p:cNvPr>
          <p:cNvSpPr>
            <a:spLocks noGrp="1"/>
          </p:cNvSpPr>
          <p:nvPr>
            <p:ph type="title" idx="4294967295"/>
          </p:nvPr>
        </p:nvSpPr>
        <p:spPr>
          <a:xfrm>
            <a:off x="1269506" y="365125"/>
            <a:ext cx="9246093" cy="777875"/>
          </a:xfrm>
          <a:prstGeom prst="rect">
            <a:avLst/>
          </a:prstGeom>
        </p:spPr>
        <p:txBody>
          <a:bodyPr/>
          <a:lstStyle/>
          <a:p>
            <a:r>
              <a:rPr lang="en-US" b="1" dirty="0"/>
              <a:t>Tools for Monitoring Fidelity*</a:t>
            </a:r>
          </a:p>
        </p:txBody>
      </p:sp>
      <p:pic>
        <p:nvPicPr>
          <p:cNvPr id="6" name="Content Placeholder 5">
            <a:extLst>
              <a:ext uri="{FF2B5EF4-FFF2-40B4-BE49-F238E27FC236}">
                <a16:creationId xmlns:a16="http://schemas.microsoft.com/office/drawing/2014/main" id="{92281CB2-1F76-4FA7-B017-586DE95B3105}"/>
              </a:ext>
            </a:extLst>
          </p:cNvPr>
          <p:cNvPicPr>
            <a:picLocks noGrp="1" noChangeAspect="1"/>
          </p:cNvPicPr>
          <p:nvPr>
            <p:ph idx="4294967295"/>
          </p:nvPr>
        </p:nvPicPr>
        <p:blipFill>
          <a:blip r:embed="rId2"/>
          <a:stretch>
            <a:fillRect/>
          </a:stretch>
        </p:blipFill>
        <p:spPr>
          <a:xfrm>
            <a:off x="377368" y="1600921"/>
            <a:ext cx="11028728" cy="3308430"/>
          </a:xfrm>
          <a:prstGeom prst="rect">
            <a:avLst/>
          </a:prstGeom>
        </p:spPr>
      </p:pic>
      <p:sp>
        <p:nvSpPr>
          <p:cNvPr id="7" name="TextBox 6">
            <a:extLst>
              <a:ext uri="{FF2B5EF4-FFF2-40B4-BE49-F238E27FC236}">
                <a16:creationId xmlns:a16="http://schemas.microsoft.com/office/drawing/2014/main" id="{D0253F69-77DE-4986-9D97-498CE64C443B}"/>
              </a:ext>
            </a:extLst>
          </p:cNvPr>
          <p:cNvSpPr txBox="1"/>
          <p:nvPr/>
        </p:nvSpPr>
        <p:spPr>
          <a:xfrm>
            <a:off x="377369" y="5114925"/>
            <a:ext cx="8776156" cy="369332"/>
          </a:xfrm>
          <a:prstGeom prst="rect">
            <a:avLst/>
          </a:prstGeom>
          <a:noFill/>
        </p:spPr>
        <p:txBody>
          <a:bodyPr wrap="square" rtlCol="0">
            <a:spAutoFit/>
          </a:bodyPr>
          <a:lstStyle/>
          <a:p>
            <a:r>
              <a:rPr lang="en-US" b="1" i="1" dirty="0">
                <a:solidFill>
                  <a:srgbClr val="FF0000"/>
                </a:solidFill>
              </a:rPr>
              <a:t>* The most comprehensive fidelity assessments will include all these tools</a:t>
            </a:r>
            <a:r>
              <a:rPr lang="en-US" i="1" dirty="0">
                <a:solidFill>
                  <a:srgbClr val="7030A0"/>
                </a:solidFill>
              </a:rPr>
              <a:t>.</a:t>
            </a:r>
          </a:p>
        </p:txBody>
      </p:sp>
    </p:spTree>
    <p:extLst>
      <p:ext uri="{BB962C8B-B14F-4D97-AF65-F5344CB8AC3E}">
        <p14:creationId xmlns:p14="http://schemas.microsoft.com/office/powerpoint/2010/main" val="4149248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777E-862B-48B2-9663-272D91CE0864}"/>
              </a:ext>
            </a:extLst>
          </p:cNvPr>
          <p:cNvSpPr>
            <a:spLocks noGrp="1"/>
          </p:cNvSpPr>
          <p:nvPr>
            <p:ph type="title" idx="4294967295"/>
          </p:nvPr>
        </p:nvSpPr>
        <p:spPr>
          <a:xfrm>
            <a:off x="0" y="365125"/>
            <a:ext cx="10515600" cy="777875"/>
          </a:xfrm>
          <a:prstGeom prst="rect">
            <a:avLst/>
          </a:prstGeom>
        </p:spPr>
        <p:txBody>
          <a:bodyPr/>
          <a:lstStyle/>
          <a:p>
            <a:r>
              <a:rPr lang="en-US" sz="4000" b="1"/>
              <a:t>Fidelity Checklist: Useful Tool for Assessing Fidelity</a:t>
            </a:r>
          </a:p>
        </p:txBody>
      </p:sp>
      <p:sp>
        <p:nvSpPr>
          <p:cNvPr id="3" name="Content Placeholder 2">
            <a:extLst>
              <a:ext uri="{FF2B5EF4-FFF2-40B4-BE49-F238E27FC236}">
                <a16:creationId xmlns:a16="http://schemas.microsoft.com/office/drawing/2014/main" id="{998A4305-FF1A-4E49-BE2D-43A459D3CD08}"/>
              </a:ext>
            </a:extLst>
          </p:cNvPr>
          <p:cNvSpPr>
            <a:spLocks noGrp="1"/>
          </p:cNvSpPr>
          <p:nvPr>
            <p:ph idx="4294967295"/>
          </p:nvPr>
        </p:nvSpPr>
        <p:spPr>
          <a:xfrm>
            <a:off x="230818" y="1492250"/>
            <a:ext cx="6525581" cy="4482422"/>
          </a:xfrm>
          <a:prstGeom prst="rect">
            <a:avLst/>
          </a:prstGeom>
        </p:spPr>
        <p:txBody>
          <a:bodyPr/>
          <a:lstStyle/>
          <a:p>
            <a:pPr lvl="0" eaLnBrk="1" fontAlgn="auto" hangingPunct="1">
              <a:spcBef>
                <a:spcPts val="1000"/>
              </a:spcBef>
              <a:spcAft>
                <a:spcPts val="0"/>
              </a:spcAft>
              <a:buClr>
                <a:schemeClr val="bg1"/>
              </a:buClr>
              <a:buFont typeface="Arial" panose="020B0604020202020204" pitchFamily="34" charset="0"/>
              <a:buChar char="•"/>
              <a:defRPr/>
            </a:pPr>
            <a:r>
              <a:rPr lang="en-US" sz="2800" dirty="0"/>
              <a:t>Fidelity checklists are usually program specific</a:t>
            </a:r>
          </a:p>
          <a:p>
            <a:pPr lvl="0" eaLnBrk="1" fontAlgn="auto" hangingPunct="1">
              <a:spcBef>
                <a:spcPts val="1000"/>
              </a:spcBef>
              <a:spcAft>
                <a:spcPts val="0"/>
              </a:spcAft>
              <a:buClr>
                <a:schemeClr val="bg1"/>
              </a:buClr>
              <a:buFont typeface="Arial" panose="020B0604020202020204" pitchFamily="34" charset="0"/>
              <a:buChar char="•"/>
              <a:defRPr/>
            </a:pPr>
            <a:r>
              <a:rPr lang="en-US" sz="2800" dirty="0"/>
              <a:t>Fidelity checklists include all the elements of a program that should be delivered</a:t>
            </a:r>
          </a:p>
          <a:p>
            <a:pPr lvl="0" eaLnBrk="1" fontAlgn="auto" hangingPunct="1">
              <a:spcBef>
                <a:spcPts val="1000"/>
              </a:spcBef>
              <a:spcAft>
                <a:spcPts val="0"/>
              </a:spcAft>
              <a:buClr>
                <a:schemeClr val="bg1"/>
              </a:buClr>
              <a:buFont typeface="Arial" panose="020B0604020202020204" pitchFamily="34" charset="0"/>
              <a:buChar char="•"/>
              <a:defRPr/>
            </a:pPr>
            <a:r>
              <a:rPr lang="en-US" sz="2800" dirty="0"/>
              <a:t>Program developers often have fidelity checklists available that are specific for the programs</a:t>
            </a:r>
          </a:p>
          <a:p>
            <a:pPr lvl="0" eaLnBrk="1" fontAlgn="auto" hangingPunct="1">
              <a:spcBef>
                <a:spcPts val="1000"/>
              </a:spcBef>
              <a:spcAft>
                <a:spcPts val="0"/>
              </a:spcAft>
              <a:buClr>
                <a:schemeClr val="bg1"/>
              </a:buClr>
              <a:buFont typeface="Arial" panose="020B0604020202020204" pitchFamily="34" charset="0"/>
              <a:buChar char="•"/>
              <a:defRPr/>
            </a:pPr>
            <a:r>
              <a:rPr lang="en-US" sz="2800" dirty="0"/>
              <a:t>In the absence of developer checklists, checklists can be created based on the content of the program</a:t>
            </a:r>
          </a:p>
        </p:txBody>
      </p:sp>
      <p:pic>
        <p:nvPicPr>
          <p:cNvPr id="4" name="Content Placeholder 6">
            <a:extLst>
              <a:ext uri="{FF2B5EF4-FFF2-40B4-BE49-F238E27FC236}">
                <a16:creationId xmlns:a16="http://schemas.microsoft.com/office/drawing/2014/main" id="{51C8BE2B-710F-4E6B-9293-F91CA2B29676}"/>
              </a:ext>
            </a:extLst>
          </p:cNvPr>
          <p:cNvPicPr>
            <a:picLocks noChangeAspect="1"/>
          </p:cNvPicPr>
          <p:nvPr/>
        </p:nvPicPr>
        <p:blipFill>
          <a:blip r:embed="rId2"/>
          <a:stretch>
            <a:fillRect/>
          </a:stretch>
        </p:blipFill>
        <p:spPr>
          <a:xfrm>
            <a:off x="6977849" y="1233098"/>
            <a:ext cx="5048689" cy="46041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91785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777E-862B-48B2-9663-272D91CE0864}"/>
              </a:ext>
            </a:extLst>
          </p:cNvPr>
          <p:cNvSpPr>
            <a:spLocks noGrp="1"/>
          </p:cNvSpPr>
          <p:nvPr>
            <p:ph type="title" idx="4294967295"/>
          </p:nvPr>
        </p:nvSpPr>
        <p:spPr>
          <a:xfrm>
            <a:off x="0" y="365125"/>
            <a:ext cx="10515600" cy="777875"/>
          </a:xfrm>
          <a:prstGeom prst="rect">
            <a:avLst/>
          </a:prstGeom>
        </p:spPr>
        <p:txBody>
          <a:bodyPr/>
          <a:lstStyle/>
          <a:p>
            <a:r>
              <a:rPr lang="en-US" sz="4000" b="1" dirty="0"/>
              <a:t>Fidelity Checklist (continued)</a:t>
            </a:r>
          </a:p>
        </p:txBody>
      </p:sp>
      <p:sp>
        <p:nvSpPr>
          <p:cNvPr id="3" name="Content Placeholder 2">
            <a:extLst>
              <a:ext uri="{FF2B5EF4-FFF2-40B4-BE49-F238E27FC236}">
                <a16:creationId xmlns:a16="http://schemas.microsoft.com/office/drawing/2014/main" id="{998A4305-FF1A-4E49-BE2D-43A459D3CD08}"/>
              </a:ext>
            </a:extLst>
          </p:cNvPr>
          <p:cNvSpPr>
            <a:spLocks noGrp="1"/>
          </p:cNvSpPr>
          <p:nvPr>
            <p:ph idx="4294967295"/>
          </p:nvPr>
        </p:nvSpPr>
        <p:spPr>
          <a:xfrm>
            <a:off x="398838" y="1492250"/>
            <a:ext cx="6357562" cy="4171703"/>
          </a:xfrm>
          <a:prstGeom prst="rect">
            <a:avLst/>
          </a:prstGeom>
        </p:spPr>
        <p:txBody>
          <a:bodyPr/>
          <a:lstStyle/>
          <a:p>
            <a:pPr lvl="0" eaLnBrk="1" fontAlgn="auto" hangingPunct="1">
              <a:spcBef>
                <a:spcPts val="1000"/>
              </a:spcBef>
              <a:spcAft>
                <a:spcPts val="0"/>
              </a:spcAft>
              <a:buClr>
                <a:schemeClr val="bg1"/>
              </a:buClr>
              <a:defRPr/>
            </a:pPr>
            <a:r>
              <a:rPr lang="en-US" sz="2800" dirty="0"/>
              <a:t>Ideally, use one checklist per program session</a:t>
            </a:r>
          </a:p>
          <a:p>
            <a:pPr lvl="0" eaLnBrk="1" fontAlgn="auto" hangingPunct="1">
              <a:spcBef>
                <a:spcPts val="1000"/>
              </a:spcBef>
              <a:spcAft>
                <a:spcPts val="0"/>
              </a:spcAft>
              <a:buClr>
                <a:schemeClr val="bg1"/>
              </a:buClr>
              <a:defRPr/>
            </a:pPr>
            <a:r>
              <a:rPr lang="en-US" sz="2800" dirty="0"/>
              <a:t>Offers a reminder for steps in program implementation</a:t>
            </a:r>
          </a:p>
          <a:p>
            <a:pPr lvl="0" eaLnBrk="1" fontAlgn="auto" hangingPunct="1">
              <a:spcBef>
                <a:spcPts val="1000"/>
              </a:spcBef>
              <a:spcAft>
                <a:spcPts val="0"/>
              </a:spcAft>
              <a:buClr>
                <a:schemeClr val="bg1"/>
              </a:buClr>
              <a:defRPr/>
            </a:pPr>
            <a:r>
              <a:rPr lang="en-US" sz="2800" dirty="0"/>
              <a:t>Some checklists may offer method to record necessary adaptation to program implementation</a:t>
            </a:r>
          </a:p>
          <a:p>
            <a:pPr lvl="0" eaLnBrk="1" fontAlgn="auto" hangingPunct="1">
              <a:spcBef>
                <a:spcPts val="1000"/>
              </a:spcBef>
              <a:spcAft>
                <a:spcPts val="0"/>
              </a:spcAft>
              <a:buClr>
                <a:schemeClr val="bg1"/>
              </a:buClr>
              <a:defRPr/>
            </a:pPr>
            <a:r>
              <a:rPr lang="en-US" sz="2800" dirty="0"/>
              <a:t>Checklists can be used by observers or facilitators (self-assessments)</a:t>
            </a:r>
          </a:p>
        </p:txBody>
      </p:sp>
      <p:pic>
        <p:nvPicPr>
          <p:cNvPr id="4" name="Content Placeholder 6">
            <a:extLst>
              <a:ext uri="{FF2B5EF4-FFF2-40B4-BE49-F238E27FC236}">
                <a16:creationId xmlns:a16="http://schemas.microsoft.com/office/drawing/2014/main" id="{51C8BE2B-710F-4E6B-9293-F91CA2B29676}"/>
              </a:ext>
            </a:extLst>
          </p:cNvPr>
          <p:cNvPicPr>
            <a:picLocks noChangeAspect="1"/>
          </p:cNvPicPr>
          <p:nvPr/>
        </p:nvPicPr>
        <p:blipFill>
          <a:blip r:embed="rId2"/>
          <a:stretch>
            <a:fillRect/>
          </a:stretch>
        </p:blipFill>
        <p:spPr>
          <a:xfrm>
            <a:off x="7255115" y="1485953"/>
            <a:ext cx="4771423" cy="4351338"/>
          </a:xfrm>
          <a:prstGeom prst="rect">
            <a:avLst/>
          </a:prstGeom>
        </p:spPr>
      </p:pic>
      <p:sp>
        <p:nvSpPr>
          <p:cNvPr id="5" name="TextBox 4">
            <a:extLst>
              <a:ext uri="{FF2B5EF4-FFF2-40B4-BE49-F238E27FC236}">
                <a16:creationId xmlns:a16="http://schemas.microsoft.com/office/drawing/2014/main" id="{1E924DC8-9066-4A2A-9002-290E22C6AE54}"/>
              </a:ext>
            </a:extLst>
          </p:cNvPr>
          <p:cNvSpPr txBox="1"/>
          <p:nvPr/>
        </p:nvSpPr>
        <p:spPr>
          <a:xfrm>
            <a:off x="495070" y="5837291"/>
            <a:ext cx="6663813" cy="369332"/>
          </a:xfrm>
          <a:prstGeom prst="rect">
            <a:avLst/>
          </a:prstGeom>
          <a:solidFill>
            <a:srgbClr val="00838B"/>
          </a:solidFill>
        </p:spPr>
        <p:txBody>
          <a:bodyPr wrap="square" rtlCol="0">
            <a:spAutoFit/>
          </a:bodyPr>
          <a:lstStyle/>
          <a:p>
            <a:r>
              <a:rPr lang="en-US" i="1" dirty="0">
                <a:solidFill>
                  <a:schemeClr val="bg1"/>
                </a:solidFill>
              </a:rPr>
              <a:t>Remember, fidelity checklists capture only some elements of fidelity.</a:t>
            </a:r>
          </a:p>
        </p:txBody>
      </p:sp>
    </p:spTree>
    <p:extLst>
      <p:ext uri="{BB962C8B-B14F-4D97-AF65-F5344CB8AC3E}">
        <p14:creationId xmlns:p14="http://schemas.microsoft.com/office/powerpoint/2010/main" val="4086137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A708-FB36-4EE6-943F-ED6476B49A84}"/>
              </a:ext>
            </a:extLst>
          </p:cNvPr>
          <p:cNvSpPr>
            <a:spLocks noGrp="1"/>
          </p:cNvSpPr>
          <p:nvPr>
            <p:ph type="title" idx="4294967295"/>
          </p:nvPr>
        </p:nvSpPr>
        <p:spPr>
          <a:xfrm>
            <a:off x="0" y="365125"/>
            <a:ext cx="10515600" cy="777875"/>
          </a:xfrm>
          <a:prstGeom prst="rect">
            <a:avLst/>
          </a:prstGeom>
        </p:spPr>
        <p:txBody>
          <a:bodyPr/>
          <a:lstStyle/>
          <a:p>
            <a:r>
              <a:rPr lang="en-US" sz="4000" b="1" dirty="0"/>
              <a:t>Alternatives to Program-Specific Fidelity Checklists</a:t>
            </a:r>
          </a:p>
        </p:txBody>
      </p:sp>
      <p:sp>
        <p:nvSpPr>
          <p:cNvPr id="3" name="Content Placeholder 2">
            <a:extLst>
              <a:ext uri="{FF2B5EF4-FFF2-40B4-BE49-F238E27FC236}">
                <a16:creationId xmlns:a16="http://schemas.microsoft.com/office/drawing/2014/main" id="{F4419D9A-0F9E-40F6-80A6-A6F9E9480E50}"/>
              </a:ext>
            </a:extLst>
          </p:cNvPr>
          <p:cNvSpPr>
            <a:spLocks noGrp="1"/>
          </p:cNvSpPr>
          <p:nvPr>
            <p:ph idx="4294967295"/>
          </p:nvPr>
        </p:nvSpPr>
        <p:spPr>
          <a:xfrm>
            <a:off x="426127" y="998537"/>
            <a:ext cx="10999433" cy="4860925"/>
          </a:xfrm>
          <a:prstGeom prst="rect">
            <a:avLst/>
          </a:prstGeom>
        </p:spPr>
        <p:txBody>
          <a:bodyPr/>
          <a:lstStyle/>
          <a:p>
            <a:pPr lvl="0" eaLnBrk="1" fontAlgn="auto" hangingPunct="1">
              <a:lnSpc>
                <a:spcPct val="100000"/>
              </a:lnSpc>
              <a:spcBef>
                <a:spcPts val="1000"/>
              </a:spcBef>
              <a:spcAft>
                <a:spcPts val="0"/>
              </a:spcAft>
              <a:buClr>
                <a:schemeClr val="bg1"/>
              </a:buClr>
              <a:defRPr/>
            </a:pPr>
            <a:r>
              <a:rPr lang="en-US" sz="2000" dirty="0"/>
              <a:t>Agencies may want to assess fidelity across multiple programs using the same tool (so program-specific checklists cannot be used)</a:t>
            </a:r>
          </a:p>
          <a:p>
            <a:pPr lvl="0" eaLnBrk="1" fontAlgn="auto" hangingPunct="1">
              <a:lnSpc>
                <a:spcPct val="100000"/>
              </a:lnSpc>
              <a:spcBef>
                <a:spcPts val="1000"/>
              </a:spcBef>
              <a:spcAft>
                <a:spcPts val="0"/>
              </a:spcAft>
              <a:buClr>
                <a:schemeClr val="bg1"/>
              </a:buClr>
              <a:defRPr/>
            </a:pPr>
            <a:r>
              <a:rPr lang="en-US" sz="2000" dirty="0"/>
              <a:t>Generic fidelity questions can be used, such as…</a:t>
            </a:r>
          </a:p>
          <a:p>
            <a:pPr marL="521208" lvl="1">
              <a:lnSpc>
                <a:spcPct val="100000"/>
              </a:lnSpc>
              <a:spcBef>
                <a:spcPts val="1000"/>
              </a:spcBef>
              <a:spcAft>
                <a:spcPts val="0"/>
              </a:spcAft>
              <a:buClr>
                <a:schemeClr val="bg1"/>
              </a:buClr>
              <a:defRPr/>
            </a:pPr>
            <a:r>
              <a:rPr lang="en-US" sz="2000" dirty="0"/>
              <a:t>Was all the program content of the delivered?</a:t>
            </a:r>
          </a:p>
          <a:p>
            <a:pPr marL="521208" lvl="1">
              <a:lnSpc>
                <a:spcPct val="100000"/>
              </a:lnSpc>
              <a:spcBef>
                <a:spcPts val="1000"/>
              </a:spcBef>
              <a:spcAft>
                <a:spcPts val="0"/>
              </a:spcAft>
              <a:buClr>
                <a:schemeClr val="bg1"/>
              </a:buClr>
              <a:defRPr/>
            </a:pPr>
            <a:r>
              <a:rPr lang="en-US" sz="2000" dirty="0"/>
              <a:t>Did the length of the sessions match that of the program guidance or curriculum?</a:t>
            </a:r>
          </a:p>
          <a:p>
            <a:pPr marL="521208" lvl="1">
              <a:lnSpc>
                <a:spcPct val="100000"/>
              </a:lnSpc>
              <a:spcBef>
                <a:spcPts val="1000"/>
              </a:spcBef>
              <a:spcAft>
                <a:spcPts val="0"/>
              </a:spcAft>
              <a:buClr>
                <a:schemeClr val="bg1"/>
              </a:buClr>
              <a:defRPr/>
            </a:pPr>
            <a:r>
              <a:rPr lang="en-US" sz="2000" dirty="0"/>
              <a:t>Did the frequency of delivery (sessions) match the guidance/curriculum?</a:t>
            </a:r>
          </a:p>
          <a:p>
            <a:pPr marL="521208" lvl="1">
              <a:lnSpc>
                <a:spcPct val="100000"/>
              </a:lnSpc>
              <a:spcBef>
                <a:spcPts val="1000"/>
              </a:spcBef>
              <a:spcAft>
                <a:spcPts val="0"/>
              </a:spcAft>
              <a:buClr>
                <a:schemeClr val="bg1"/>
              </a:buClr>
              <a:defRPr/>
            </a:pPr>
            <a:r>
              <a:rPr lang="en-US" sz="2000" dirty="0"/>
              <a:t>Were the sessions delivered in the same order as the guidance/curriculum?</a:t>
            </a:r>
          </a:p>
          <a:p>
            <a:pPr marL="521208" lvl="1">
              <a:lnSpc>
                <a:spcPct val="100000"/>
              </a:lnSpc>
              <a:spcBef>
                <a:spcPts val="1000"/>
              </a:spcBef>
              <a:spcAft>
                <a:spcPts val="0"/>
              </a:spcAft>
              <a:buClr>
                <a:schemeClr val="bg1"/>
              </a:buClr>
              <a:defRPr/>
            </a:pPr>
            <a:r>
              <a:rPr lang="en-US" sz="2000" dirty="0"/>
              <a:t>Were the materials or handouts the same as in the guidance/curriculum?</a:t>
            </a:r>
          </a:p>
          <a:p>
            <a:pPr marL="521208" lvl="1">
              <a:lnSpc>
                <a:spcPct val="100000"/>
              </a:lnSpc>
              <a:spcBef>
                <a:spcPts val="1000"/>
              </a:spcBef>
              <a:spcAft>
                <a:spcPts val="0"/>
              </a:spcAft>
              <a:buClr>
                <a:schemeClr val="bg1"/>
              </a:buClr>
              <a:defRPr/>
            </a:pPr>
            <a:r>
              <a:rPr lang="en-US" sz="2000" dirty="0"/>
              <a:t>Was the format of delivery the same as the original design (e.g., peer-led, interactive, lecture)?</a:t>
            </a:r>
          </a:p>
          <a:p>
            <a:pPr marL="521208" lvl="1">
              <a:lnSpc>
                <a:spcPct val="100000"/>
              </a:lnSpc>
              <a:spcBef>
                <a:spcPts val="1000"/>
              </a:spcBef>
              <a:spcAft>
                <a:spcPts val="0"/>
              </a:spcAft>
              <a:buClr>
                <a:schemeClr val="bg1"/>
              </a:buClr>
              <a:defRPr/>
            </a:pPr>
            <a:r>
              <a:rPr lang="en-US" sz="2000" dirty="0"/>
              <a:t>Were modifications made to the curriculum?</a:t>
            </a:r>
          </a:p>
          <a:p>
            <a:pPr marL="521208" lvl="1">
              <a:lnSpc>
                <a:spcPct val="100000"/>
              </a:lnSpc>
              <a:spcBef>
                <a:spcPts val="1000"/>
              </a:spcBef>
              <a:spcAft>
                <a:spcPts val="0"/>
              </a:spcAft>
              <a:buClr>
                <a:schemeClr val="bg1"/>
              </a:buClr>
              <a:defRPr/>
            </a:pPr>
            <a:r>
              <a:rPr lang="en-US" sz="2000" dirty="0"/>
              <a:t>Were participants engaged?</a:t>
            </a:r>
          </a:p>
          <a:p>
            <a:endParaRPr lang="en-US" dirty="0"/>
          </a:p>
        </p:txBody>
      </p:sp>
      <p:sp>
        <p:nvSpPr>
          <p:cNvPr id="4" name="TextBox 3">
            <a:extLst>
              <a:ext uri="{FF2B5EF4-FFF2-40B4-BE49-F238E27FC236}">
                <a16:creationId xmlns:a16="http://schemas.microsoft.com/office/drawing/2014/main" id="{F0B28A68-53AD-4C5F-8577-2E0713F9A2CF}"/>
              </a:ext>
            </a:extLst>
          </p:cNvPr>
          <p:cNvSpPr txBox="1"/>
          <p:nvPr/>
        </p:nvSpPr>
        <p:spPr>
          <a:xfrm>
            <a:off x="1770083" y="5938877"/>
            <a:ext cx="8321963" cy="369332"/>
          </a:xfrm>
          <a:prstGeom prst="rect">
            <a:avLst/>
          </a:prstGeom>
          <a:solidFill>
            <a:srgbClr val="00838B"/>
          </a:solidFill>
        </p:spPr>
        <p:txBody>
          <a:bodyPr wrap="square" rtlCol="0">
            <a:spAutoFit/>
          </a:bodyPr>
          <a:lstStyle/>
          <a:p>
            <a:pPr defTabSz="914400" eaLnBrk="1" fontAlgn="auto" hangingPunct="1">
              <a:spcBef>
                <a:spcPts val="0"/>
              </a:spcBef>
              <a:spcAft>
                <a:spcPts val="0"/>
              </a:spcAft>
            </a:pPr>
            <a:r>
              <a:rPr lang="en-US" i="1" dirty="0">
                <a:solidFill>
                  <a:schemeClr val="bg1"/>
                </a:solidFill>
                <a:latin typeface="Calibri" panose="020F0502020204030204"/>
              </a:rPr>
              <a:t>Agencies must often balance specificity of measurement with pragmatic considerations</a:t>
            </a:r>
          </a:p>
        </p:txBody>
      </p:sp>
    </p:spTree>
    <p:extLst>
      <p:ext uri="{BB962C8B-B14F-4D97-AF65-F5344CB8AC3E}">
        <p14:creationId xmlns:p14="http://schemas.microsoft.com/office/powerpoint/2010/main" val="4218276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84F5-ED74-440B-AA2D-72C7D2C4328A}"/>
              </a:ext>
            </a:extLst>
          </p:cNvPr>
          <p:cNvSpPr>
            <a:spLocks noGrp="1"/>
          </p:cNvSpPr>
          <p:nvPr>
            <p:ph type="title" idx="4294967295"/>
          </p:nvPr>
        </p:nvSpPr>
        <p:spPr>
          <a:xfrm>
            <a:off x="0" y="365125"/>
            <a:ext cx="11096625" cy="777875"/>
          </a:xfrm>
          <a:prstGeom prst="rect">
            <a:avLst/>
          </a:prstGeom>
        </p:spPr>
        <p:txBody>
          <a:bodyPr/>
          <a:lstStyle/>
          <a:p>
            <a:r>
              <a:rPr lang="en-US" sz="4000" b="1" dirty="0"/>
              <a:t>Monitoring Fidelity for Curriculum-Based Programs vs. Environmental Strategies* </a:t>
            </a:r>
          </a:p>
        </p:txBody>
      </p:sp>
      <p:sp>
        <p:nvSpPr>
          <p:cNvPr id="3" name="Content Placeholder 2">
            <a:extLst>
              <a:ext uri="{FF2B5EF4-FFF2-40B4-BE49-F238E27FC236}">
                <a16:creationId xmlns:a16="http://schemas.microsoft.com/office/drawing/2014/main" id="{2DCB6252-3810-42AB-8EA7-64F1843D5786}"/>
              </a:ext>
            </a:extLst>
          </p:cNvPr>
          <p:cNvSpPr>
            <a:spLocks noGrp="1"/>
          </p:cNvSpPr>
          <p:nvPr>
            <p:ph idx="4294967295"/>
          </p:nvPr>
        </p:nvSpPr>
        <p:spPr>
          <a:xfrm>
            <a:off x="239697" y="1446213"/>
            <a:ext cx="11952303" cy="3810000"/>
          </a:xfrm>
          <a:prstGeom prst="rect">
            <a:avLst/>
          </a:prstGeom>
        </p:spPr>
        <p:txBody>
          <a:bodyPr/>
          <a:lstStyle/>
          <a:p>
            <a:pPr>
              <a:lnSpc>
                <a:spcPct val="100000"/>
              </a:lnSpc>
            </a:pPr>
            <a:r>
              <a:rPr lang="en-US" sz="3200" dirty="0"/>
              <a:t>Many curriculum-based programs are scripted,  have manuals, or provide extensive details about the elements of the program (</a:t>
            </a:r>
            <a:r>
              <a:rPr lang="en-US" sz="3200" b="1" dirty="0">
                <a:solidFill>
                  <a:srgbClr val="FF0000"/>
                </a:solidFill>
              </a:rPr>
              <a:t>high differentiation</a:t>
            </a:r>
            <a:r>
              <a:rPr lang="en-US" sz="3200" dirty="0"/>
              <a:t>).</a:t>
            </a:r>
          </a:p>
          <a:p>
            <a:pPr>
              <a:lnSpc>
                <a:spcPct val="100000"/>
              </a:lnSpc>
            </a:pPr>
            <a:r>
              <a:rPr lang="en-US" sz="3200" dirty="0"/>
              <a:t>In contrast, many environmental strategies do not provide such detailed guidance, making it hard to monitor fidelity.</a:t>
            </a:r>
          </a:p>
          <a:p>
            <a:pPr>
              <a:lnSpc>
                <a:spcPct val="100000"/>
              </a:lnSpc>
            </a:pPr>
            <a:r>
              <a:rPr lang="en-US" sz="3200" dirty="0"/>
              <a:t>Nevertheless, fidelity can and should be assessed for environmental strategies. </a:t>
            </a:r>
          </a:p>
        </p:txBody>
      </p:sp>
      <p:sp>
        <p:nvSpPr>
          <p:cNvPr id="4" name="TextBox 3">
            <a:extLst>
              <a:ext uri="{FF2B5EF4-FFF2-40B4-BE49-F238E27FC236}">
                <a16:creationId xmlns:a16="http://schemas.microsoft.com/office/drawing/2014/main" id="{3ED84704-0466-4CC2-9D3C-61FA154A196B}"/>
              </a:ext>
            </a:extLst>
          </p:cNvPr>
          <p:cNvSpPr txBox="1"/>
          <p:nvPr/>
        </p:nvSpPr>
        <p:spPr>
          <a:xfrm>
            <a:off x="4896933" y="4738549"/>
            <a:ext cx="7295067" cy="1754326"/>
          </a:xfrm>
          <a:prstGeom prst="rect">
            <a:avLst/>
          </a:prstGeom>
          <a:solidFill>
            <a:srgbClr val="00838B"/>
          </a:solidFill>
        </p:spPr>
        <p:txBody>
          <a:bodyPr wrap="square" rtlCol="0">
            <a:spAutoFit/>
          </a:bodyPr>
          <a:lstStyle/>
          <a:p>
            <a:r>
              <a:rPr lang="en-US" i="1" dirty="0">
                <a:solidFill>
                  <a:schemeClr val="bg1"/>
                </a:solidFill>
              </a:rPr>
              <a:t>* Environmental strategies modify and manage environments (or gatekeepers) in ways that discourage risky behaviors (or encourage healthy behaviors). They are often laws, policies, or regulations that need to be publicized and enforced. Examples include minimum age drinking laws, responsible beverage server training programs, and merchant compliance checks.   </a:t>
            </a:r>
          </a:p>
        </p:txBody>
      </p:sp>
    </p:spTree>
    <p:extLst>
      <p:ext uri="{BB962C8B-B14F-4D97-AF65-F5344CB8AC3E}">
        <p14:creationId xmlns:p14="http://schemas.microsoft.com/office/powerpoint/2010/main" val="4224083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5AD0D-9F83-4185-9604-28B1F8497D02}"/>
              </a:ext>
            </a:extLst>
          </p:cNvPr>
          <p:cNvSpPr>
            <a:spLocks noGrp="1"/>
          </p:cNvSpPr>
          <p:nvPr>
            <p:ph type="title" idx="4294967295"/>
          </p:nvPr>
        </p:nvSpPr>
        <p:spPr>
          <a:xfrm>
            <a:off x="0" y="374650"/>
            <a:ext cx="11425238" cy="777875"/>
          </a:xfrm>
          <a:prstGeom prst="rect">
            <a:avLst/>
          </a:prstGeom>
        </p:spPr>
        <p:txBody>
          <a:bodyPr/>
          <a:lstStyle/>
          <a:p>
            <a:r>
              <a:rPr lang="en-US" sz="4000" b="1" dirty="0"/>
              <a:t>Tips for Monitoring Fidelity for Environmental Strategies </a:t>
            </a:r>
          </a:p>
        </p:txBody>
      </p:sp>
      <p:sp>
        <p:nvSpPr>
          <p:cNvPr id="3" name="Content Placeholder 2">
            <a:extLst>
              <a:ext uri="{FF2B5EF4-FFF2-40B4-BE49-F238E27FC236}">
                <a16:creationId xmlns:a16="http://schemas.microsoft.com/office/drawing/2014/main" id="{75335AF2-7D4B-4576-B411-B293116C0009}"/>
              </a:ext>
            </a:extLst>
          </p:cNvPr>
          <p:cNvSpPr>
            <a:spLocks noGrp="1"/>
          </p:cNvSpPr>
          <p:nvPr>
            <p:ph idx="4294967295"/>
          </p:nvPr>
        </p:nvSpPr>
        <p:spPr>
          <a:xfrm>
            <a:off x="479394" y="1266634"/>
            <a:ext cx="11052699" cy="4465449"/>
          </a:xfrm>
          <a:prstGeom prst="rect">
            <a:avLst/>
          </a:prstGeom>
        </p:spPr>
        <p:txBody>
          <a:bodyPr/>
          <a:lstStyle/>
          <a:p>
            <a:pPr lvl="0" eaLnBrk="1" fontAlgn="auto" hangingPunct="1">
              <a:spcBef>
                <a:spcPts val="1000"/>
              </a:spcBef>
              <a:spcAft>
                <a:spcPts val="0"/>
              </a:spcAft>
              <a:buClr>
                <a:schemeClr val="bg1"/>
              </a:buClr>
              <a:defRPr/>
            </a:pPr>
            <a:r>
              <a:rPr lang="en-US" sz="2400" b="1" dirty="0"/>
              <a:t>Identify core components of an environmental strategy (search published literature and reports*) and commit to implementing them</a:t>
            </a:r>
          </a:p>
          <a:p>
            <a:pPr lvl="0" eaLnBrk="1" fontAlgn="auto" hangingPunct="1">
              <a:spcBef>
                <a:spcPts val="1000"/>
              </a:spcBef>
              <a:spcAft>
                <a:spcPts val="0"/>
              </a:spcAft>
              <a:buClr>
                <a:schemeClr val="bg1"/>
              </a:buClr>
              <a:defRPr/>
            </a:pPr>
            <a:r>
              <a:rPr lang="en-US" sz="2400" b="1" dirty="0"/>
              <a:t>If information on core components is not available, ask the following questions to develop a list of core components:</a:t>
            </a:r>
          </a:p>
          <a:p>
            <a:pPr marL="521208" lvl="1" eaLnBrk="1" fontAlgn="auto" hangingPunct="1">
              <a:spcBef>
                <a:spcPts val="1000"/>
              </a:spcBef>
              <a:spcAft>
                <a:spcPts val="0"/>
              </a:spcAft>
              <a:buClr>
                <a:schemeClr val="bg1"/>
              </a:buClr>
              <a:defRPr/>
            </a:pPr>
            <a:r>
              <a:rPr lang="en-US" sz="2400" b="1" dirty="0"/>
              <a:t>What partners are necessary to implement the strategy?</a:t>
            </a:r>
          </a:p>
          <a:p>
            <a:pPr marL="521208" lvl="1" eaLnBrk="1" fontAlgn="auto" hangingPunct="1">
              <a:spcBef>
                <a:spcPts val="1000"/>
              </a:spcBef>
              <a:spcAft>
                <a:spcPts val="0"/>
              </a:spcAft>
              <a:buClr>
                <a:schemeClr val="bg1"/>
              </a:buClr>
              <a:defRPr/>
            </a:pPr>
            <a:r>
              <a:rPr lang="en-US" sz="2400" b="1" dirty="0"/>
              <a:t>What resources are necessary to implement the strategy?</a:t>
            </a:r>
          </a:p>
          <a:p>
            <a:pPr marL="521208" lvl="1" eaLnBrk="1" fontAlgn="auto" hangingPunct="1">
              <a:spcBef>
                <a:spcPts val="1000"/>
              </a:spcBef>
              <a:spcAft>
                <a:spcPts val="0"/>
              </a:spcAft>
              <a:buClr>
                <a:schemeClr val="bg1"/>
              </a:buClr>
              <a:defRPr/>
            </a:pPr>
            <a:r>
              <a:rPr lang="en-US" sz="2400" b="1" dirty="0"/>
              <a:t>What steps are necessary to implement the strategy?</a:t>
            </a:r>
          </a:p>
          <a:p>
            <a:pPr marL="521208" lvl="1" eaLnBrk="1" fontAlgn="auto" hangingPunct="1">
              <a:spcBef>
                <a:spcPts val="1000"/>
              </a:spcBef>
              <a:spcAft>
                <a:spcPts val="0"/>
              </a:spcAft>
              <a:buClr>
                <a:schemeClr val="bg1"/>
              </a:buClr>
              <a:defRPr/>
            </a:pPr>
            <a:r>
              <a:rPr lang="en-US" sz="2400" b="1" dirty="0"/>
              <a:t>Are there related elements that are critical for success (e.g.,  media and enforcement mechanisms)</a:t>
            </a:r>
          </a:p>
          <a:p>
            <a:pPr lvl="0" eaLnBrk="1" fontAlgn="auto" hangingPunct="1">
              <a:spcBef>
                <a:spcPts val="1000"/>
              </a:spcBef>
              <a:spcAft>
                <a:spcPts val="0"/>
              </a:spcAft>
              <a:buClr>
                <a:schemeClr val="bg1"/>
              </a:buClr>
              <a:buSzPct val="100000"/>
              <a:defRPr/>
            </a:pPr>
            <a:r>
              <a:rPr lang="en-US" sz="2400" b="1" dirty="0"/>
              <a:t>As with curriculum-based programs, monitor whether core components were implemented </a:t>
            </a:r>
          </a:p>
        </p:txBody>
      </p:sp>
      <p:sp>
        <p:nvSpPr>
          <p:cNvPr id="4" name="TextBox 3">
            <a:extLst>
              <a:ext uri="{FF2B5EF4-FFF2-40B4-BE49-F238E27FC236}">
                <a16:creationId xmlns:a16="http://schemas.microsoft.com/office/drawing/2014/main" id="{EFFD9265-E1A7-463F-AACB-31D31D0E2EA0}"/>
              </a:ext>
            </a:extLst>
          </p:cNvPr>
          <p:cNvSpPr txBox="1"/>
          <p:nvPr/>
        </p:nvSpPr>
        <p:spPr>
          <a:xfrm>
            <a:off x="7093258" y="5732084"/>
            <a:ext cx="4965576" cy="646331"/>
          </a:xfrm>
          <a:prstGeom prst="rect">
            <a:avLst/>
          </a:prstGeom>
          <a:solidFill>
            <a:srgbClr val="00838B"/>
          </a:solidFill>
        </p:spPr>
        <p:txBody>
          <a:bodyPr wrap="square" rtlCol="0">
            <a:spAutoFit/>
          </a:bodyPr>
          <a:lstStyle/>
          <a:p>
            <a:pPr defTabSz="914400" eaLnBrk="1" fontAlgn="auto" hangingPunct="1">
              <a:spcBef>
                <a:spcPts val="0"/>
              </a:spcBef>
              <a:spcAft>
                <a:spcPts val="0"/>
              </a:spcAft>
            </a:pPr>
            <a:r>
              <a:rPr lang="en-US" i="1" dirty="0">
                <a:solidFill>
                  <a:schemeClr val="bg1"/>
                </a:solidFill>
                <a:latin typeface="Calibri" panose="020F0502020204030204"/>
              </a:rPr>
              <a:t>*PIRE has resources that identify the core components of many environmental strategies.</a:t>
            </a:r>
          </a:p>
        </p:txBody>
      </p:sp>
    </p:spTree>
    <p:extLst>
      <p:ext uri="{BB962C8B-B14F-4D97-AF65-F5344CB8AC3E}">
        <p14:creationId xmlns:p14="http://schemas.microsoft.com/office/powerpoint/2010/main" val="1543877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FF94-64A6-4A11-B595-995661F67F60}"/>
              </a:ext>
            </a:extLst>
          </p:cNvPr>
          <p:cNvSpPr>
            <a:spLocks noGrp="1"/>
          </p:cNvSpPr>
          <p:nvPr>
            <p:ph type="title" idx="4294967295"/>
          </p:nvPr>
        </p:nvSpPr>
        <p:spPr>
          <a:xfrm>
            <a:off x="0" y="365125"/>
            <a:ext cx="10515600" cy="777875"/>
          </a:xfrm>
          <a:prstGeom prst="rect">
            <a:avLst/>
          </a:prstGeom>
        </p:spPr>
        <p:txBody>
          <a:bodyPr/>
          <a:lstStyle/>
          <a:p>
            <a:r>
              <a:rPr lang="en-US" sz="4800" b="1"/>
              <a:t>Final Thoughts</a:t>
            </a:r>
          </a:p>
        </p:txBody>
      </p:sp>
      <p:sp>
        <p:nvSpPr>
          <p:cNvPr id="3" name="Content Placeholder 2">
            <a:extLst>
              <a:ext uri="{FF2B5EF4-FFF2-40B4-BE49-F238E27FC236}">
                <a16:creationId xmlns:a16="http://schemas.microsoft.com/office/drawing/2014/main" id="{551B81F0-3F74-4A21-B020-B858FE48ABFA}"/>
              </a:ext>
            </a:extLst>
          </p:cNvPr>
          <p:cNvSpPr>
            <a:spLocks noGrp="1"/>
          </p:cNvSpPr>
          <p:nvPr>
            <p:ph idx="4294967295"/>
          </p:nvPr>
        </p:nvSpPr>
        <p:spPr>
          <a:xfrm>
            <a:off x="736846" y="1535837"/>
            <a:ext cx="10515600" cy="4641126"/>
          </a:xfrm>
          <a:prstGeom prst="rect">
            <a:avLst/>
          </a:prstGeom>
        </p:spPr>
        <p:txBody>
          <a:bodyPr/>
          <a:lstStyle/>
          <a:p>
            <a:pPr>
              <a:buFont typeface="Wingdings" panose="05000000000000000000" pitchFamily="2" charset="2"/>
              <a:buChar char="§"/>
            </a:pPr>
            <a:r>
              <a:rPr lang="en-US" sz="2800" dirty="0"/>
              <a:t>Implementing evidence-based programs with fidelity is a best practice</a:t>
            </a:r>
          </a:p>
          <a:p>
            <a:pPr>
              <a:buFont typeface="Wingdings" panose="05000000000000000000" pitchFamily="2" charset="2"/>
              <a:buChar char="§"/>
            </a:pPr>
            <a:r>
              <a:rPr lang="en-US" sz="2800" dirty="0"/>
              <a:t>Assessing fidelity is critical for implementing with fidelity (how do you know you did it if you do not pay attention to it?)</a:t>
            </a:r>
          </a:p>
          <a:p>
            <a:pPr>
              <a:buFont typeface="Wingdings" panose="05000000000000000000" pitchFamily="2" charset="2"/>
              <a:buChar char="§"/>
            </a:pPr>
            <a:r>
              <a:rPr lang="en-US" sz="2800" dirty="0"/>
              <a:t>Assessing fidelity is not a test or a “gotcha” moment—it is a learning opportunity and helps ensure that we are delivering services in the most effective way</a:t>
            </a:r>
          </a:p>
          <a:p>
            <a:pPr>
              <a:buFont typeface="Wingdings" panose="05000000000000000000" pitchFamily="2" charset="2"/>
              <a:buChar char="§"/>
            </a:pPr>
            <a:r>
              <a:rPr lang="en-US" sz="2800" dirty="0"/>
              <a:t>Fidelity assessment is as important (probably more important) for program management and good service delivery than it is for evaluation purposes</a:t>
            </a:r>
          </a:p>
        </p:txBody>
      </p:sp>
    </p:spTree>
    <p:extLst>
      <p:ext uri="{BB962C8B-B14F-4D97-AF65-F5344CB8AC3E}">
        <p14:creationId xmlns:p14="http://schemas.microsoft.com/office/powerpoint/2010/main" val="775934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fld id="{DB44F992-2E8B-439E-9639-C49EC543EE28}" type="datetime1">
              <a:rPr lang="en-US" smtClean="0"/>
              <a:t>3/9/2021</a:t>
            </a:fld>
            <a:endParaRPr lang="en-US"/>
          </a:p>
        </p:txBody>
      </p:sp>
      <p:sp>
        <p:nvSpPr>
          <p:cNvPr id="4" name="Slide Number Placeholder 3"/>
          <p:cNvSpPr>
            <a:spLocks noGrp="1"/>
          </p:cNvSpPr>
          <p:nvPr>
            <p:ph type="sldNum" sz="quarter" idx="4"/>
          </p:nvPr>
        </p:nvSpPr>
        <p:spPr/>
        <p:txBody>
          <a:bodyPr/>
          <a:lstStyle/>
          <a:p>
            <a:fld id="{A339896C-E2EF-470F-BA91-85D676E592B3}" type="slidenum">
              <a:rPr lang="en-US" smtClean="0"/>
              <a:t>27</a:t>
            </a:fld>
            <a:endParaRPr lang="en-US"/>
          </a:p>
        </p:txBody>
      </p:sp>
      <p:sp>
        <p:nvSpPr>
          <p:cNvPr id="5" name="Title 1"/>
          <p:cNvSpPr txBox="1">
            <a:spLocks/>
          </p:cNvSpPr>
          <p:nvPr/>
        </p:nvSpPr>
        <p:spPr>
          <a:xfrm>
            <a:off x="1066800" y="3078163"/>
            <a:ext cx="10058400" cy="1549400"/>
          </a:xfrm>
          <a:prstGeom prst="rect">
            <a:avLst/>
          </a:prstGeom>
        </p:spPr>
        <p:txBody>
          <a:bodyPr anchor="ctr" anchorCtr="0">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000" b="1">
                <a:solidFill>
                  <a:srgbClr val="00838B"/>
                </a:solidFill>
              </a:rPr>
              <a:t>Questions?</a:t>
            </a:r>
          </a:p>
        </p:txBody>
      </p:sp>
      <p:cxnSp>
        <p:nvCxnSpPr>
          <p:cNvPr id="6" name="Straight Connector 5"/>
          <p:cNvCxnSpPr/>
          <p:nvPr/>
        </p:nvCxnSpPr>
        <p:spPr>
          <a:xfrm flipV="1">
            <a:off x="1066800" y="3077948"/>
            <a:ext cx="10058400" cy="215"/>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66800" y="4627856"/>
            <a:ext cx="1005840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3626906" y="986440"/>
            <a:ext cx="4938188" cy="1630823"/>
          </a:xfrm>
          <a:prstGeom prst="rect">
            <a:avLst/>
          </a:prstGeom>
        </p:spPr>
      </p:pic>
    </p:spTree>
    <p:extLst>
      <p:ext uri="{BB962C8B-B14F-4D97-AF65-F5344CB8AC3E}">
        <p14:creationId xmlns:p14="http://schemas.microsoft.com/office/powerpoint/2010/main" val="1651764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3/9/2021</a:t>
            </a:fld>
            <a:endParaRPr lang="en-US"/>
          </a:p>
        </p:txBody>
      </p:sp>
      <p:sp>
        <p:nvSpPr>
          <p:cNvPr id="3" name="Slide Number Placeholder 2"/>
          <p:cNvSpPr>
            <a:spLocks noGrp="1"/>
          </p:cNvSpPr>
          <p:nvPr>
            <p:ph type="sldNum" sz="quarter" idx="4"/>
          </p:nvPr>
        </p:nvSpPr>
        <p:spPr/>
        <p:txBody>
          <a:bodyPr/>
          <a:lstStyle/>
          <a:p>
            <a:fld id="{A339896C-E2EF-470F-BA91-85D676E592B3}" type="slidenum">
              <a:rPr lang="en-US" smtClean="0"/>
              <a:t>28</a:t>
            </a:fld>
            <a:endParaRPr lang="en-US"/>
          </a:p>
        </p:txBody>
      </p:sp>
      <p:grpSp>
        <p:nvGrpSpPr>
          <p:cNvPr id="4" name="Group 3"/>
          <p:cNvGrpSpPr/>
          <p:nvPr/>
        </p:nvGrpSpPr>
        <p:grpSpPr>
          <a:xfrm>
            <a:off x="2249369" y="1352981"/>
            <a:ext cx="7693262" cy="2222899"/>
            <a:chOff x="244245" y="2753517"/>
            <a:chExt cx="7693262" cy="2222899"/>
          </a:xfrm>
        </p:grpSpPr>
        <p:pic>
          <p:nvPicPr>
            <p:cNvPr id="5" name="Picture 4" descr="Screen Shot 2018-09-13 at 5.09.40 PM.png"/>
            <p:cNvPicPr>
              <a:picLocks noChangeAspect="1"/>
            </p:cNvPicPr>
            <p:nvPr/>
          </p:nvPicPr>
          <p:blipFill rotWithShape="1">
            <a:blip r:embed="rId3">
              <a:extLst>
                <a:ext uri="{28A0092B-C50C-407E-A947-70E740481C1C}">
                  <a14:useLocalDpi xmlns:a14="http://schemas.microsoft.com/office/drawing/2010/main" val="0"/>
                </a:ext>
              </a:extLst>
            </a:blip>
            <a:srcRect l="-3194" t="-3060" r="-2442" b="-1901"/>
            <a:stretch/>
          </p:blipFill>
          <p:spPr>
            <a:xfrm>
              <a:off x="244245" y="2753517"/>
              <a:ext cx="2268637" cy="2222899"/>
            </a:xfrm>
            <a:prstGeom prst="rect">
              <a:avLst/>
            </a:prstGeom>
          </p:spPr>
        </p:pic>
        <p:pic>
          <p:nvPicPr>
            <p:cNvPr id="6" name="Picture 5"/>
            <p:cNvPicPr>
              <a:picLocks noChangeAspect="1"/>
            </p:cNvPicPr>
            <p:nvPr/>
          </p:nvPicPr>
          <p:blipFill>
            <a:blip r:embed="rId4"/>
            <a:stretch>
              <a:fillRect/>
            </a:stretch>
          </p:blipFill>
          <p:spPr>
            <a:xfrm>
              <a:off x="2512882" y="2969234"/>
              <a:ext cx="5424625" cy="1791467"/>
            </a:xfrm>
            <a:prstGeom prst="rect">
              <a:avLst/>
            </a:prstGeom>
          </p:spPr>
        </p:pic>
      </p:grpSp>
      <p:sp>
        <p:nvSpPr>
          <p:cNvPr id="7" name="TextBox 6"/>
          <p:cNvSpPr txBox="1"/>
          <p:nvPr/>
        </p:nvSpPr>
        <p:spPr>
          <a:xfrm>
            <a:off x="2209800" y="4271058"/>
            <a:ext cx="7772400" cy="1107996"/>
          </a:xfrm>
          <a:prstGeom prst="rect">
            <a:avLst/>
          </a:prstGeom>
          <a:noFill/>
        </p:spPr>
        <p:txBody>
          <a:bodyPr wrap="square" rtlCol="0">
            <a:spAutoFit/>
          </a:bodyPr>
          <a:lstStyle/>
          <a:p>
            <a:pPr algn="ctr"/>
            <a:r>
              <a:rPr lang="en-US" sz="2200" b="1">
                <a:solidFill>
                  <a:srgbClr val="00838B"/>
                </a:solidFill>
              </a:rPr>
              <a:t>1801 Main Street, 4th Floor • Columbia, South Carolina  29201</a:t>
            </a:r>
          </a:p>
          <a:p>
            <a:pPr algn="ctr"/>
            <a:r>
              <a:rPr lang="en-US" sz="2200" b="1">
                <a:solidFill>
                  <a:srgbClr val="00838B"/>
                </a:solidFill>
              </a:rPr>
              <a:t>telephone: 803-896-5555 • fax: 803-896-5558</a:t>
            </a:r>
          </a:p>
          <a:p>
            <a:pPr algn="ctr"/>
            <a:r>
              <a:rPr lang="en-US" sz="2200" b="1">
                <a:solidFill>
                  <a:srgbClr val="00838B"/>
                </a:solidFill>
              </a:rPr>
              <a:t>www.daodas.sc.gov</a:t>
            </a:r>
          </a:p>
        </p:txBody>
      </p:sp>
      <p:cxnSp>
        <p:nvCxnSpPr>
          <p:cNvPr id="8" name="Straight Connector 7"/>
          <p:cNvCxnSpPr/>
          <p:nvPr/>
        </p:nvCxnSpPr>
        <p:spPr>
          <a:xfrm>
            <a:off x="2324100" y="4271058"/>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24100" y="5379054"/>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06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8030-9A45-43CC-BE70-AD40321A9C92}"/>
              </a:ext>
            </a:extLst>
          </p:cNvPr>
          <p:cNvSpPr>
            <a:spLocks noGrp="1"/>
          </p:cNvSpPr>
          <p:nvPr>
            <p:ph type="title" idx="4294967295"/>
          </p:nvPr>
        </p:nvSpPr>
        <p:spPr>
          <a:xfrm>
            <a:off x="159799" y="328613"/>
            <a:ext cx="11825055" cy="777875"/>
          </a:xfrm>
          <a:prstGeom prst="rect">
            <a:avLst/>
          </a:prstGeom>
        </p:spPr>
        <p:txBody>
          <a:bodyPr/>
          <a:lstStyle/>
          <a:p>
            <a:r>
              <a:rPr lang="en-US" b="1" dirty="0"/>
              <a:t>As prevention providers, what is in your control?</a:t>
            </a:r>
          </a:p>
        </p:txBody>
      </p:sp>
      <p:sp>
        <p:nvSpPr>
          <p:cNvPr id="3" name="Content Placeholder 2">
            <a:extLst>
              <a:ext uri="{FF2B5EF4-FFF2-40B4-BE49-F238E27FC236}">
                <a16:creationId xmlns:a16="http://schemas.microsoft.com/office/drawing/2014/main" id="{9357980A-F1DA-4E59-A0A4-E3411994931E}"/>
              </a:ext>
            </a:extLst>
          </p:cNvPr>
          <p:cNvSpPr>
            <a:spLocks noGrp="1"/>
          </p:cNvSpPr>
          <p:nvPr>
            <p:ph idx="4294967295"/>
          </p:nvPr>
        </p:nvSpPr>
        <p:spPr>
          <a:xfrm>
            <a:off x="501109" y="1689100"/>
            <a:ext cx="11155271" cy="2767490"/>
          </a:xfrm>
          <a:prstGeom prst="rect">
            <a:avLst/>
          </a:prstGeom>
        </p:spPr>
        <p:txBody>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Knowledge of your community/target population and their needs.</a:t>
            </a:r>
          </a:p>
          <a:p>
            <a:r>
              <a:rPr lang="en-US" sz="3200" dirty="0">
                <a:latin typeface="Calibri" panose="020F0502020204030204" pitchFamily="34" charset="0"/>
                <a:ea typeface="Calibri" panose="020F0502020204030204" pitchFamily="34" charset="0"/>
                <a:cs typeface="Times New Roman" panose="02020603050405020304" pitchFamily="18" charset="0"/>
              </a:rPr>
              <a:t>Identifying evidence-based strategies (programs, policies, practices) to meet those needs.</a:t>
            </a:r>
          </a:p>
          <a:p>
            <a:r>
              <a:rPr lang="en-US" sz="3200" dirty="0">
                <a:latin typeface="Calibri" panose="020F0502020204030204" pitchFamily="34" charset="0"/>
                <a:ea typeface="Calibri" panose="020F0502020204030204" pitchFamily="34" charset="0"/>
                <a:cs typeface="Times New Roman" panose="02020603050405020304" pitchFamily="18" charset="0"/>
              </a:rPr>
              <a:t>Delivering those strategies with fidelity.</a:t>
            </a:r>
            <a:endParaRPr lang="en-US" sz="3200" dirty="0"/>
          </a:p>
          <a:p>
            <a:endParaRPr lang="en-US" dirty="0"/>
          </a:p>
        </p:txBody>
      </p:sp>
      <p:sp>
        <p:nvSpPr>
          <p:cNvPr id="5" name="TextBox 4">
            <a:extLst>
              <a:ext uri="{FF2B5EF4-FFF2-40B4-BE49-F238E27FC236}">
                <a16:creationId xmlns:a16="http://schemas.microsoft.com/office/drawing/2014/main" id="{4B5B29ED-16D6-476B-B854-DE7AAE7CB97F}"/>
              </a:ext>
            </a:extLst>
          </p:cNvPr>
          <p:cNvSpPr txBox="1"/>
          <p:nvPr/>
        </p:nvSpPr>
        <p:spPr>
          <a:xfrm>
            <a:off x="775853" y="4710546"/>
            <a:ext cx="10014489" cy="1200329"/>
          </a:xfrm>
          <a:prstGeom prst="rect">
            <a:avLst/>
          </a:prstGeom>
          <a:solidFill>
            <a:srgbClr val="00838B"/>
          </a:solidFill>
        </p:spPr>
        <p:txBody>
          <a:bodyPr wrap="square" rtlCol="0">
            <a:spAutoFit/>
          </a:bodyPr>
          <a:lstStyle/>
          <a:p>
            <a:r>
              <a:rPr lang="en-US" sz="2400" i="1" dirty="0">
                <a:solidFill>
                  <a:schemeClr val="bg1"/>
                </a:solidFill>
              </a:rPr>
              <a:t>Outcomes are not in your control. You can contribute to outcomes by delivering the most appropriate strategies to you community—</a:t>
            </a:r>
            <a:r>
              <a:rPr lang="en-US" sz="2400" i="1" dirty="0">
                <a:solidFill>
                  <a:srgbClr val="FFFF00"/>
                </a:solidFill>
              </a:rPr>
              <a:t>and delivering them well</a:t>
            </a:r>
            <a:r>
              <a:rPr lang="en-US" sz="2400" i="1" dirty="0">
                <a:solidFill>
                  <a:schemeClr val="bg1"/>
                </a:solidFill>
              </a:rPr>
              <a:t>. You do not control outcomes (but you should still monitor them). </a:t>
            </a:r>
          </a:p>
        </p:txBody>
      </p:sp>
    </p:spTree>
    <p:extLst>
      <p:ext uri="{BB962C8B-B14F-4D97-AF65-F5344CB8AC3E}">
        <p14:creationId xmlns:p14="http://schemas.microsoft.com/office/powerpoint/2010/main" val="116476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8030-9A45-43CC-BE70-AD40321A9C92}"/>
              </a:ext>
            </a:extLst>
          </p:cNvPr>
          <p:cNvSpPr>
            <a:spLocks noGrp="1"/>
          </p:cNvSpPr>
          <p:nvPr>
            <p:ph type="title" idx="4294967295"/>
          </p:nvPr>
        </p:nvSpPr>
        <p:spPr>
          <a:xfrm>
            <a:off x="621436" y="365125"/>
            <a:ext cx="9894163" cy="777875"/>
          </a:xfrm>
          <a:prstGeom prst="rect">
            <a:avLst/>
          </a:prstGeom>
        </p:spPr>
        <p:txBody>
          <a:bodyPr/>
          <a:lstStyle/>
          <a:p>
            <a:pPr algn="ctr"/>
            <a:r>
              <a:rPr lang="en-US" b="1" dirty="0"/>
              <a:t>Fidelity of Implementation</a:t>
            </a:r>
          </a:p>
        </p:txBody>
      </p:sp>
      <p:sp>
        <p:nvSpPr>
          <p:cNvPr id="3" name="Content Placeholder 2">
            <a:extLst>
              <a:ext uri="{FF2B5EF4-FFF2-40B4-BE49-F238E27FC236}">
                <a16:creationId xmlns:a16="http://schemas.microsoft.com/office/drawing/2014/main" id="{9357980A-F1DA-4E59-A0A4-E3411994931E}"/>
              </a:ext>
            </a:extLst>
          </p:cNvPr>
          <p:cNvSpPr>
            <a:spLocks noGrp="1"/>
          </p:cNvSpPr>
          <p:nvPr>
            <p:ph idx="4294967295"/>
          </p:nvPr>
        </p:nvSpPr>
        <p:spPr>
          <a:xfrm>
            <a:off x="752474" y="1701337"/>
            <a:ext cx="10515600" cy="4351338"/>
          </a:xfrm>
          <a:prstGeom prst="rect">
            <a:avLst/>
          </a:prstGeom>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Definition: Fidelity of implementation is “the degree to which teachers and other program providers implement programs </a:t>
            </a:r>
            <a:r>
              <a:rPr lang="en-US" sz="2800" i="1" dirty="0">
                <a:latin typeface="Calibri" panose="020F0502020204030204" pitchFamily="34" charset="0"/>
                <a:ea typeface="Calibri" panose="020F0502020204030204" pitchFamily="34" charset="0"/>
                <a:cs typeface="Times New Roman" panose="02020603050405020304" pitchFamily="18" charset="0"/>
              </a:rPr>
              <a:t>as intended</a:t>
            </a:r>
            <a:r>
              <a:rPr lang="en-US" sz="2800" dirty="0">
                <a:latin typeface="Calibri" panose="020F0502020204030204" pitchFamily="34" charset="0"/>
                <a:ea typeface="Calibri" panose="020F0502020204030204" pitchFamily="34" charset="0"/>
                <a:cs typeface="Times New Roman" panose="02020603050405020304" pitchFamily="18" charset="0"/>
              </a:rPr>
              <a:t> by the program developers.”</a:t>
            </a:r>
          </a:p>
          <a:p>
            <a:r>
              <a:rPr lang="en-US" sz="2800" dirty="0"/>
              <a:t>Research has shown that high fidelity to the program is associated with improved student outcomes.</a:t>
            </a:r>
          </a:p>
          <a:p>
            <a:r>
              <a:rPr lang="en-US" sz="2800" dirty="0"/>
              <a:t>A high-quality implementation of a less promising program may be more effective than a low-quality implementation of a best practice program.</a:t>
            </a:r>
          </a:p>
          <a:p>
            <a:endParaRPr lang="en-US" dirty="0"/>
          </a:p>
        </p:txBody>
      </p:sp>
      <p:sp>
        <p:nvSpPr>
          <p:cNvPr id="4" name="TextBox 3">
            <a:extLst>
              <a:ext uri="{FF2B5EF4-FFF2-40B4-BE49-F238E27FC236}">
                <a16:creationId xmlns:a16="http://schemas.microsoft.com/office/drawing/2014/main" id="{4EBB99B0-B16A-444C-813F-A3853797D00F}"/>
              </a:ext>
            </a:extLst>
          </p:cNvPr>
          <p:cNvSpPr txBox="1"/>
          <p:nvPr/>
        </p:nvSpPr>
        <p:spPr>
          <a:xfrm>
            <a:off x="838200" y="5530632"/>
            <a:ext cx="10344149" cy="646331"/>
          </a:xfrm>
          <a:prstGeom prst="rect">
            <a:avLst/>
          </a:prstGeom>
          <a:solidFill>
            <a:srgbClr val="00838B"/>
          </a:solidFill>
        </p:spPr>
        <p:txBody>
          <a:bodyPr wrap="square" lIns="91440" tIns="45720" rIns="91440" bIns="45720"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err="1">
                <a:ln>
                  <a:noFill/>
                </a:ln>
                <a:solidFill>
                  <a:prstClr val="white"/>
                </a:solidFill>
                <a:effectLst/>
                <a:uLnTx/>
                <a:uFillTx/>
                <a:ea typeface="Calibri" panose="020F0502020204030204" pitchFamily="34" charset="0"/>
              </a:rPr>
              <a:t>Dusenbury</a:t>
            </a:r>
            <a:r>
              <a:rPr kumimoji="0" lang="en-US" sz="1800" b="0" i="0" u="none" strike="noStrike" kern="0" cap="none" spc="0" normalizeH="0" baseline="0" noProof="0">
                <a:ln>
                  <a:noFill/>
                </a:ln>
                <a:solidFill>
                  <a:prstClr val="white"/>
                </a:solidFill>
                <a:effectLst/>
                <a:uLnTx/>
                <a:uFillTx/>
                <a:ea typeface="Calibri" panose="020F0502020204030204" pitchFamily="34" charset="0"/>
              </a:rPr>
              <a:t>, L., Brannigan, R., Falco, M., &amp; Lake, A. (2004). An exploration of fidelity of implementation in drug abuse prevention among five professional groups. </a:t>
            </a:r>
            <a:r>
              <a:rPr kumimoji="0" lang="en-US" sz="1800" b="0" i="1" u="none" strike="noStrike" kern="0" cap="none" spc="0" normalizeH="0" baseline="0" noProof="0">
                <a:ln>
                  <a:noFill/>
                </a:ln>
                <a:solidFill>
                  <a:prstClr val="white"/>
                </a:solidFill>
                <a:effectLst/>
                <a:uLnTx/>
                <a:uFillTx/>
                <a:ea typeface="Calibri" panose="020F0502020204030204" pitchFamily="34" charset="0"/>
              </a:rPr>
              <a:t>Journal of Alcohol and Drug Education, 47</a:t>
            </a:r>
            <a:r>
              <a:rPr kumimoji="0" lang="en-US" sz="1800" b="0" i="0" u="none" strike="noStrike" kern="0" cap="none" spc="0" normalizeH="0" baseline="0" noProof="0">
                <a:ln>
                  <a:noFill/>
                </a:ln>
                <a:solidFill>
                  <a:prstClr val="white"/>
                </a:solidFill>
                <a:effectLst/>
                <a:uLnTx/>
                <a:uFillTx/>
                <a:ea typeface="Calibri" panose="020F0502020204030204" pitchFamily="34" charset="0"/>
              </a:rPr>
              <a:t>(3), 4-19.</a:t>
            </a:r>
          </a:p>
        </p:txBody>
      </p:sp>
    </p:spTree>
    <p:extLst>
      <p:ext uri="{BB962C8B-B14F-4D97-AF65-F5344CB8AC3E}">
        <p14:creationId xmlns:p14="http://schemas.microsoft.com/office/powerpoint/2010/main" val="119764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964C8-2898-430A-BAA2-130A5CBEB4CF}"/>
              </a:ext>
            </a:extLst>
          </p:cNvPr>
          <p:cNvSpPr>
            <a:spLocks noGrp="1"/>
          </p:cNvSpPr>
          <p:nvPr>
            <p:ph type="title" idx="4294967295"/>
          </p:nvPr>
        </p:nvSpPr>
        <p:spPr>
          <a:xfrm>
            <a:off x="461638" y="365125"/>
            <a:ext cx="8417379" cy="777875"/>
          </a:xfrm>
          <a:prstGeom prst="rect">
            <a:avLst/>
          </a:prstGeom>
        </p:spPr>
        <p:txBody>
          <a:bodyPr/>
          <a:lstStyle/>
          <a:p>
            <a:pPr algn="ctr"/>
            <a:r>
              <a:rPr lang="en-US" b="1" dirty="0"/>
              <a:t>Components of Program* Fidelity</a:t>
            </a:r>
          </a:p>
        </p:txBody>
      </p:sp>
      <p:sp>
        <p:nvSpPr>
          <p:cNvPr id="3" name="Content Placeholder 2">
            <a:extLst>
              <a:ext uri="{FF2B5EF4-FFF2-40B4-BE49-F238E27FC236}">
                <a16:creationId xmlns:a16="http://schemas.microsoft.com/office/drawing/2014/main" id="{41692F63-8134-4E90-92AC-B7E5CEBEB21F}"/>
              </a:ext>
            </a:extLst>
          </p:cNvPr>
          <p:cNvSpPr>
            <a:spLocks noGrp="1"/>
          </p:cNvSpPr>
          <p:nvPr>
            <p:ph idx="4294967295"/>
          </p:nvPr>
        </p:nvSpPr>
        <p:spPr>
          <a:xfrm>
            <a:off x="461638" y="1830388"/>
            <a:ext cx="8318749" cy="4351337"/>
          </a:xfrm>
          <a:prstGeom prst="rect">
            <a:avLst/>
          </a:prstGeom>
        </p:spPr>
        <p:txBody>
          <a:bodyPr/>
          <a:lstStyle/>
          <a:p>
            <a:pPr marL="514350" indent="-514350">
              <a:buFont typeface="+mj-lt"/>
              <a:buAutoNum type="arabicPeriod"/>
            </a:pPr>
            <a:r>
              <a:rPr lang="en-US" sz="3600" dirty="0"/>
              <a:t>Adherence </a:t>
            </a:r>
          </a:p>
          <a:p>
            <a:pPr marL="514350" indent="-514350">
              <a:buFont typeface="+mj-lt"/>
              <a:buAutoNum type="arabicPeriod"/>
            </a:pPr>
            <a:r>
              <a:rPr lang="en-US" sz="3600" dirty="0"/>
              <a:t>Dosage/Exposure/Duration</a:t>
            </a:r>
          </a:p>
          <a:p>
            <a:pPr marL="514350" indent="-514350">
              <a:buFont typeface="+mj-lt"/>
              <a:buAutoNum type="arabicPeriod"/>
            </a:pPr>
            <a:r>
              <a:rPr lang="en-US" sz="3600" dirty="0"/>
              <a:t>Quality of program delivery </a:t>
            </a:r>
          </a:p>
          <a:p>
            <a:pPr marL="514350" indent="-514350">
              <a:buFont typeface="+mj-lt"/>
              <a:buAutoNum type="arabicPeriod"/>
            </a:pPr>
            <a:r>
              <a:rPr lang="en-US" sz="3600" dirty="0"/>
              <a:t>Participant responsiveness/engagement</a:t>
            </a:r>
          </a:p>
          <a:p>
            <a:pPr marL="514350" indent="-514350">
              <a:buFont typeface="+mj-lt"/>
              <a:buAutoNum type="arabicPeriod"/>
            </a:pPr>
            <a:r>
              <a:rPr lang="en-US" sz="3600" dirty="0"/>
              <a:t>Program differentiation/specificity</a:t>
            </a:r>
          </a:p>
          <a:p>
            <a:pPr marL="0" indent="0">
              <a:buNone/>
            </a:pPr>
            <a:endParaRPr lang="en-US" sz="3600" i="1" dirty="0"/>
          </a:p>
          <a:p>
            <a:endParaRPr lang="en-US" dirty="0"/>
          </a:p>
        </p:txBody>
      </p:sp>
      <p:sp>
        <p:nvSpPr>
          <p:cNvPr id="5" name="TextBox 4">
            <a:extLst>
              <a:ext uri="{FF2B5EF4-FFF2-40B4-BE49-F238E27FC236}">
                <a16:creationId xmlns:a16="http://schemas.microsoft.com/office/drawing/2014/main" id="{C54EEF4B-F95C-456D-8AA6-BC836144B978}"/>
              </a:ext>
            </a:extLst>
          </p:cNvPr>
          <p:cNvSpPr txBox="1"/>
          <p:nvPr/>
        </p:nvSpPr>
        <p:spPr>
          <a:xfrm>
            <a:off x="8879017" y="999063"/>
            <a:ext cx="3312983" cy="5493812"/>
          </a:xfrm>
          <a:prstGeom prst="rect">
            <a:avLst/>
          </a:prstGeom>
          <a:solidFill>
            <a:srgbClr val="00838B"/>
          </a:solidFill>
        </p:spPr>
        <p:txBody>
          <a:bodyPr wrap="square" lIns="91440" tIns="45720" rIns="91440" bIns="45720" rtlCol="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prstClr val="white"/>
                </a:solidFill>
                <a:effectLst/>
                <a:uLnTx/>
                <a:uFillTx/>
                <a:latin typeface="Calibri" panose="020F0502020204030204"/>
              </a:rPr>
              <a:t>Dane, A. V., &amp; Schneider, B. H. (1998). Program integrity in primary and early secondary prevention: Are implementation effects out of control? Clinical Psychology Review, 18, 23–45.</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err="1">
                <a:ln>
                  <a:noFill/>
                </a:ln>
                <a:solidFill>
                  <a:prstClr val="white"/>
                </a:solidFill>
                <a:effectLst/>
                <a:uLnTx/>
                <a:uFillTx/>
                <a:latin typeface="Calibri" panose="020F0502020204030204"/>
                <a:ea typeface="+mn-lt"/>
                <a:cs typeface="Calibri" panose="020F0502020204030204"/>
              </a:rPr>
              <a:t>Ennett</a:t>
            </a:r>
            <a:r>
              <a:rPr kumimoji="0" lang="en-US" sz="1350" b="0" i="0" u="none" strike="noStrike" kern="0" cap="none" spc="0" normalizeH="0" baseline="0" noProof="0" dirty="0">
                <a:ln>
                  <a:noFill/>
                </a:ln>
                <a:solidFill>
                  <a:prstClr val="white"/>
                </a:solidFill>
                <a:effectLst/>
                <a:uLnTx/>
                <a:uFillTx/>
                <a:latin typeface="Calibri" panose="020F0502020204030204"/>
                <a:ea typeface="+mn-lt"/>
                <a:cs typeface="Calibri" panose="020F0502020204030204"/>
              </a:rPr>
              <a:t>, S. T., Haws, S., Ringwalt, C. L., Vincus, A. A., Hanley, S., Bowling, J. M., &amp; Rohrbach, L. A. (2011). Evidence-based practice in school substance use prevention: fidelity of implementation under real-world conditions. </a:t>
            </a:r>
            <a:r>
              <a:rPr kumimoji="0" lang="en-US" sz="1350" b="0" i="1" u="none" strike="noStrike" kern="0" cap="none" spc="0" normalizeH="0" baseline="0" noProof="0" dirty="0">
                <a:ln>
                  <a:noFill/>
                </a:ln>
                <a:solidFill>
                  <a:prstClr val="white"/>
                </a:solidFill>
                <a:effectLst/>
                <a:uLnTx/>
                <a:uFillTx/>
                <a:latin typeface="Calibri" panose="020F0502020204030204"/>
                <a:ea typeface="+mn-lt"/>
                <a:cs typeface="Calibri" panose="020F0502020204030204"/>
              </a:rPr>
              <a:t>Health Education Research, 26</a:t>
            </a:r>
            <a:r>
              <a:rPr kumimoji="0" lang="en-US" sz="1350" b="0" i="0" u="none" strike="noStrike" kern="0" cap="none" spc="0" normalizeH="0" baseline="0" noProof="0" dirty="0">
                <a:ln>
                  <a:noFill/>
                </a:ln>
                <a:solidFill>
                  <a:prstClr val="white"/>
                </a:solidFill>
                <a:effectLst/>
                <a:uLnTx/>
                <a:uFillTx/>
                <a:latin typeface="Calibri" panose="020F0502020204030204"/>
                <a:ea typeface="+mn-lt"/>
                <a:cs typeface="Calibri" panose="020F0502020204030204"/>
              </a:rPr>
              <a:t>(2), 361-371. doi:10.1093/her/cyr013.</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lt"/>
              <a:cs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prstClr val="white"/>
                </a:solidFill>
                <a:effectLst/>
                <a:uLnTx/>
                <a:uFillTx/>
                <a:latin typeface="Calibri" panose="020F0502020204030204"/>
              </a:rPr>
              <a:t>Gresham, F. M., </a:t>
            </a:r>
            <a:r>
              <a:rPr kumimoji="0" lang="en-US" sz="1350" b="0" i="0" u="none" strike="noStrike" kern="0" cap="none" spc="0" normalizeH="0" baseline="0" noProof="0" dirty="0" err="1">
                <a:ln>
                  <a:noFill/>
                </a:ln>
                <a:solidFill>
                  <a:prstClr val="white"/>
                </a:solidFill>
                <a:effectLst/>
                <a:uLnTx/>
                <a:uFillTx/>
                <a:latin typeface="Calibri" panose="020F0502020204030204"/>
              </a:rPr>
              <a:t>Gansle</a:t>
            </a:r>
            <a:r>
              <a:rPr kumimoji="0" lang="en-US" sz="1350" b="0" i="0" u="none" strike="noStrike" kern="0" cap="none" spc="0" normalizeH="0" baseline="0" noProof="0" dirty="0">
                <a:ln>
                  <a:noFill/>
                </a:ln>
                <a:solidFill>
                  <a:prstClr val="white"/>
                </a:solidFill>
                <a:effectLst/>
                <a:uLnTx/>
                <a:uFillTx/>
                <a:latin typeface="Calibri" panose="020F0502020204030204"/>
              </a:rPr>
              <a:t>, K. A., &amp; </a:t>
            </a:r>
            <a:r>
              <a:rPr kumimoji="0" lang="en-US" sz="1350" b="0" i="0" u="none" strike="noStrike" kern="0" cap="none" spc="0" normalizeH="0" baseline="0" noProof="0" dirty="0" err="1">
                <a:ln>
                  <a:noFill/>
                </a:ln>
                <a:solidFill>
                  <a:prstClr val="white"/>
                </a:solidFill>
                <a:effectLst/>
                <a:uLnTx/>
                <a:uFillTx/>
                <a:latin typeface="Calibri" panose="020F0502020204030204"/>
              </a:rPr>
              <a:t>Noell</a:t>
            </a:r>
            <a:r>
              <a:rPr kumimoji="0" lang="en-US" sz="1350" b="0" i="0" u="none" strike="noStrike" kern="0" cap="none" spc="0" normalizeH="0" baseline="0" noProof="0" dirty="0">
                <a:ln>
                  <a:noFill/>
                </a:ln>
                <a:solidFill>
                  <a:prstClr val="white"/>
                </a:solidFill>
                <a:effectLst/>
                <a:uLnTx/>
                <a:uFillTx/>
                <a:latin typeface="Calibri" panose="020F0502020204030204"/>
              </a:rPr>
              <a:t>, G. H. (1993). Treatment integrity in applied behavior analysis with children. Journal of Applied Behavior Analysis, 26, 257–263.</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lt"/>
              <a:cs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a:ln>
                  <a:noFill/>
                </a:ln>
                <a:solidFill>
                  <a:prstClr val="white"/>
                </a:solidFill>
                <a:effectLst/>
                <a:uLnTx/>
                <a:uFillTx/>
                <a:latin typeface="Calibri" panose="020F0502020204030204"/>
              </a:rPr>
              <a:t>O’Donnell, C. L. (2008). Defining, conceptualizing, and measuring fidelity of implementation and its relationship to outcomes in K–12 curriculum intervention research. Review of Educational Research, 78, 33–84.</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ndParaRPr>
          </a:p>
        </p:txBody>
      </p:sp>
      <p:sp>
        <p:nvSpPr>
          <p:cNvPr id="6" name="TextBox 5">
            <a:extLst>
              <a:ext uri="{FF2B5EF4-FFF2-40B4-BE49-F238E27FC236}">
                <a16:creationId xmlns:a16="http://schemas.microsoft.com/office/drawing/2014/main" id="{CBF44010-39BA-4A6F-A8CF-661F6F792198}"/>
              </a:ext>
            </a:extLst>
          </p:cNvPr>
          <p:cNvSpPr txBox="1"/>
          <p:nvPr/>
        </p:nvSpPr>
        <p:spPr>
          <a:xfrm>
            <a:off x="692830" y="5494563"/>
            <a:ext cx="8087557" cy="646331"/>
          </a:xfrm>
          <a:prstGeom prst="rect">
            <a:avLst/>
          </a:prstGeom>
          <a:noFill/>
        </p:spPr>
        <p:txBody>
          <a:bodyPr wrap="square" rtlCol="0">
            <a:spAutoFit/>
          </a:bodyPr>
          <a:lstStyle/>
          <a:p>
            <a:r>
              <a:rPr lang="en-US">
                <a:solidFill>
                  <a:schemeClr val="bg1"/>
                </a:solidFill>
              </a:rPr>
              <a:t>* We use the term “program” broadly to refer to a specific program, curriculum, intervention, or strategy.</a:t>
            </a:r>
          </a:p>
        </p:txBody>
      </p:sp>
    </p:spTree>
    <p:extLst>
      <p:ext uri="{BB962C8B-B14F-4D97-AF65-F5344CB8AC3E}">
        <p14:creationId xmlns:p14="http://schemas.microsoft.com/office/powerpoint/2010/main" val="91918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25E13-80E5-4CFA-83B7-0E79F96D9DC5}"/>
              </a:ext>
            </a:extLst>
          </p:cNvPr>
          <p:cNvSpPr>
            <a:spLocks noGrp="1"/>
          </p:cNvSpPr>
          <p:nvPr>
            <p:ph type="title" idx="4294967295"/>
          </p:nvPr>
        </p:nvSpPr>
        <p:spPr>
          <a:xfrm>
            <a:off x="781233" y="382421"/>
            <a:ext cx="8455981" cy="777875"/>
          </a:xfrm>
          <a:prstGeom prst="rect">
            <a:avLst/>
          </a:prstGeom>
        </p:spPr>
        <p:txBody>
          <a:bodyPr/>
          <a:lstStyle/>
          <a:p>
            <a:pPr algn="ctr"/>
            <a:r>
              <a:rPr lang="en-US" b="1" dirty="0"/>
              <a:t>Adherence</a:t>
            </a:r>
          </a:p>
        </p:txBody>
      </p:sp>
      <p:sp>
        <p:nvSpPr>
          <p:cNvPr id="3" name="Content Placeholder 2">
            <a:extLst>
              <a:ext uri="{FF2B5EF4-FFF2-40B4-BE49-F238E27FC236}">
                <a16:creationId xmlns:a16="http://schemas.microsoft.com/office/drawing/2014/main" id="{803407AF-40AC-4E9E-A956-84587B21AFFB}"/>
              </a:ext>
            </a:extLst>
          </p:cNvPr>
          <p:cNvSpPr>
            <a:spLocks noGrp="1"/>
          </p:cNvSpPr>
          <p:nvPr>
            <p:ph idx="4294967295"/>
          </p:nvPr>
        </p:nvSpPr>
        <p:spPr>
          <a:xfrm>
            <a:off x="639192" y="1825625"/>
            <a:ext cx="9876408" cy="3758429"/>
          </a:xfrm>
          <a:prstGeom prst="rect">
            <a:avLst/>
          </a:prstGeom>
        </p:spPr>
        <p:txBody>
          <a:bodyPr/>
          <a:lstStyle/>
          <a:p>
            <a:r>
              <a:rPr lang="en-US" sz="3200" dirty="0"/>
              <a:t>How well did we stick to the program? </a:t>
            </a:r>
          </a:p>
          <a:p>
            <a:r>
              <a:rPr lang="en-US" sz="3200" dirty="0"/>
              <a:t>Was the program delivered consistently across different teachers and settings?</a:t>
            </a:r>
          </a:p>
          <a:p>
            <a:r>
              <a:rPr lang="en-US" sz="3200" dirty="0"/>
              <a:t>Did we deliver all the expected content?</a:t>
            </a:r>
          </a:p>
          <a:p>
            <a:r>
              <a:rPr lang="en-US" sz="3200" dirty="0"/>
              <a:t>Did we use the format and materials identified by the program developers?</a:t>
            </a:r>
          </a:p>
          <a:p>
            <a:endParaRPr lang="en-US" dirty="0"/>
          </a:p>
        </p:txBody>
      </p:sp>
      <p:sp>
        <p:nvSpPr>
          <p:cNvPr id="4" name="TextBox 3">
            <a:extLst>
              <a:ext uri="{FF2B5EF4-FFF2-40B4-BE49-F238E27FC236}">
                <a16:creationId xmlns:a16="http://schemas.microsoft.com/office/drawing/2014/main" id="{009CB021-E614-4908-A3A3-D77C9629A600}"/>
              </a:ext>
            </a:extLst>
          </p:cNvPr>
          <p:cNvSpPr txBox="1"/>
          <p:nvPr/>
        </p:nvSpPr>
        <p:spPr>
          <a:xfrm>
            <a:off x="1348509" y="5717309"/>
            <a:ext cx="8883201" cy="369332"/>
          </a:xfrm>
          <a:prstGeom prst="rect">
            <a:avLst/>
          </a:prstGeom>
          <a:solidFill>
            <a:srgbClr val="00838B"/>
          </a:solidFill>
        </p:spPr>
        <p:txBody>
          <a:bodyPr wrap="none" rtlCol="0">
            <a:spAutoFit/>
          </a:bodyPr>
          <a:lstStyle/>
          <a:p>
            <a:r>
              <a:rPr lang="en-US" i="1" dirty="0">
                <a:solidFill>
                  <a:schemeClr val="bg1"/>
                </a:solidFill>
              </a:rPr>
              <a:t>Adherence is often used interchangeably with fidelity but is just one component of fidelity. </a:t>
            </a:r>
          </a:p>
        </p:txBody>
      </p:sp>
    </p:spTree>
    <p:extLst>
      <p:ext uri="{BB962C8B-B14F-4D97-AF65-F5344CB8AC3E}">
        <p14:creationId xmlns:p14="http://schemas.microsoft.com/office/powerpoint/2010/main" val="146298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F80DB-1A62-47FE-921C-81F73510CB0B}"/>
              </a:ext>
            </a:extLst>
          </p:cNvPr>
          <p:cNvSpPr>
            <a:spLocks noGrp="1"/>
          </p:cNvSpPr>
          <p:nvPr>
            <p:ph type="title" idx="4294967295"/>
          </p:nvPr>
        </p:nvSpPr>
        <p:spPr>
          <a:xfrm>
            <a:off x="1944210" y="365125"/>
            <a:ext cx="8571390" cy="777875"/>
          </a:xfrm>
          <a:prstGeom prst="rect">
            <a:avLst/>
          </a:prstGeom>
        </p:spPr>
        <p:txBody>
          <a:bodyPr/>
          <a:lstStyle/>
          <a:p>
            <a:r>
              <a:rPr lang="en-US" b="1" dirty="0"/>
              <a:t>Dosage/Exposure/Duration</a:t>
            </a:r>
          </a:p>
        </p:txBody>
      </p:sp>
      <p:sp>
        <p:nvSpPr>
          <p:cNvPr id="3" name="Content Placeholder 2">
            <a:extLst>
              <a:ext uri="{FF2B5EF4-FFF2-40B4-BE49-F238E27FC236}">
                <a16:creationId xmlns:a16="http://schemas.microsoft.com/office/drawing/2014/main" id="{FB7117B8-800C-4981-98E6-924B641F55E2}"/>
              </a:ext>
            </a:extLst>
          </p:cNvPr>
          <p:cNvSpPr>
            <a:spLocks noGrp="1"/>
          </p:cNvSpPr>
          <p:nvPr>
            <p:ph idx="4294967295"/>
          </p:nvPr>
        </p:nvSpPr>
        <p:spPr>
          <a:xfrm>
            <a:off x="0" y="1409700"/>
            <a:ext cx="10515600" cy="4351338"/>
          </a:xfrm>
          <a:prstGeom prst="rect">
            <a:avLst/>
          </a:prstGeom>
        </p:spPr>
        <p:txBody>
          <a:bodyPr lIns="91440"/>
          <a:lstStyle/>
          <a:p>
            <a:pPr marL="461963" indent="-461963">
              <a:lnSpc>
                <a:spcPct val="100000"/>
              </a:lnSpc>
              <a:buFont typeface="Wingdings" panose="05000000000000000000" pitchFamily="2" charset="2"/>
              <a:buChar char="§"/>
            </a:pPr>
            <a:r>
              <a:rPr lang="en-US" sz="3200" dirty="0"/>
              <a:t>Does the schedule allow the program to be delivered for the recommended dosage/duration/frequency (e.g., are the number of sessions delivered consistent with the program plan)? </a:t>
            </a:r>
          </a:p>
          <a:p>
            <a:pPr marL="461963" indent="-461963">
              <a:lnSpc>
                <a:spcPct val="100000"/>
              </a:lnSpc>
              <a:buFont typeface="Wingdings" panose="05000000000000000000" pitchFamily="2" charset="2"/>
              <a:buChar char="§"/>
            </a:pPr>
            <a:r>
              <a:rPr lang="en-US" sz="3200" dirty="0"/>
              <a:t>Is the facilitator regularly available to support instruction? </a:t>
            </a:r>
          </a:p>
          <a:p>
            <a:pPr marL="461963" indent="-461963">
              <a:lnSpc>
                <a:spcPct val="100000"/>
              </a:lnSpc>
              <a:buFont typeface="Wingdings" panose="05000000000000000000" pitchFamily="2" charset="2"/>
              <a:buChar char="§"/>
            </a:pPr>
            <a:r>
              <a:rPr lang="en-US" sz="3200" dirty="0"/>
              <a:t>Is the participant regularly attending the program? </a:t>
            </a:r>
          </a:p>
          <a:p>
            <a:pPr marL="461963" indent="-461963">
              <a:lnSpc>
                <a:spcPct val="100000"/>
              </a:lnSpc>
              <a:buFont typeface="Wingdings" panose="05000000000000000000" pitchFamily="2" charset="2"/>
              <a:buChar char="§"/>
            </a:pPr>
            <a:r>
              <a:rPr lang="en-US" sz="3200" dirty="0"/>
              <a:t>Did any factors prevent the participant from receiving the intervention as intended?</a:t>
            </a:r>
          </a:p>
        </p:txBody>
      </p:sp>
      <p:sp>
        <p:nvSpPr>
          <p:cNvPr id="4" name="TextBox 3">
            <a:extLst>
              <a:ext uri="{FF2B5EF4-FFF2-40B4-BE49-F238E27FC236}">
                <a16:creationId xmlns:a16="http://schemas.microsoft.com/office/drawing/2014/main" id="{946BE316-4D16-48E7-8348-4DECB24E4FFC}"/>
              </a:ext>
            </a:extLst>
          </p:cNvPr>
          <p:cNvSpPr txBox="1"/>
          <p:nvPr/>
        </p:nvSpPr>
        <p:spPr>
          <a:xfrm>
            <a:off x="2048316" y="5918080"/>
            <a:ext cx="8648073" cy="400110"/>
          </a:xfrm>
          <a:prstGeom prst="rect">
            <a:avLst/>
          </a:prstGeom>
          <a:solidFill>
            <a:srgbClr val="00838B"/>
          </a:solidFill>
        </p:spPr>
        <p:txBody>
          <a:bodyPr wrap="none" rtlCol="0">
            <a:spAutoFit/>
          </a:bodyPr>
          <a:lstStyle/>
          <a:p>
            <a:r>
              <a:rPr lang="en-US" sz="2000" i="1" dirty="0">
                <a:solidFill>
                  <a:schemeClr val="bg1"/>
                </a:solidFill>
              </a:rPr>
              <a:t>Dosage is often measured at the participant level, rather than at the session level.</a:t>
            </a:r>
          </a:p>
        </p:txBody>
      </p:sp>
    </p:spTree>
    <p:extLst>
      <p:ext uri="{BB962C8B-B14F-4D97-AF65-F5344CB8AC3E}">
        <p14:creationId xmlns:p14="http://schemas.microsoft.com/office/powerpoint/2010/main" val="270073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64B85-FF42-4226-91BD-3446D3F0F286}"/>
              </a:ext>
            </a:extLst>
          </p:cNvPr>
          <p:cNvSpPr>
            <a:spLocks noGrp="1"/>
          </p:cNvSpPr>
          <p:nvPr>
            <p:ph type="title" idx="4294967295"/>
          </p:nvPr>
        </p:nvSpPr>
        <p:spPr>
          <a:xfrm>
            <a:off x="985420" y="365125"/>
            <a:ext cx="9530180" cy="777875"/>
          </a:xfrm>
          <a:prstGeom prst="rect">
            <a:avLst/>
          </a:prstGeom>
        </p:spPr>
        <p:txBody>
          <a:bodyPr/>
          <a:lstStyle/>
          <a:p>
            <a:pPr algn="ctr"/>
            <a:r>
              <a:rPr lang="en-US" b="1" dirty="0"/>
              <a:t>Quality of Program Delivery</a:t>
            </a:r>
          </a:p>
        </p:txBody>
      </p:sp>
      <p:sp>
        <p:nvSpPr>
          <p:cNvPr id="3" name="Content Placeholder 2">
            <a:extLst>
              <a:ext uri="{FF2B5EF4-FFF2-40B4-BE49-F238E27FC236}">
                <a16:creationId xmlns:a16="http://schemas.microsoft.com/office/drawing/2014/main" id="{61C291F9-78A4-45D1-BF00-D1E54EBFBB11}"/>
              </a:ext>
            </a:extLst>
          </p:cNvPr>
          <p:cNvSpPr>
            <a:spLocks noGrp="1"/>
          </p:cNvSpPr>
          <p:nvPr>
            <p:ph idx="4294967295"/>
          </p:nvPr>
        </p:nvSpPr>
        <p:spPr>
          <a:xfrm>
            <a:off x="985420" y="1562100"/>
            <a:ext cx="9530179" cy="4351338"/>
          </a:xfrm>
          <a:prstGeom prst="rect">
            <a:avLst/>
          </a:prstGeom>
        </p:spPr>
        <p:txBody>
          <a:bodyPr/>
          <a:lstStyle/>
          <a:p>
            <a:pPr marL="461963" indent="-461963">
              <a:lnSpc>
                <a:spcPct val="100000"/>
              </a:lnSpc>
              <a:buFont typeface="Wingdings" panose="05000000000000000000" pitchFamily="2" charset="2"/>
              <a:buChar char="§"/>
            </a:pPr>
            <a:r>
              <a:rPr lang="en-US" sz="3600" dirty="0"/>
              <a:t>Does the facilitator have the necessary training, knowledge, and skills to deliver the intervention correctly? </a:t>
            </a:r>
          </a:p>
          <a:p>
            <a:pPr marL="461963" indent="-461963">
              <a:lnSpc>
                <a:spcPct val="100000"/>
              </a:lnSpc>
              <a:buFont typeface="Wingdings" panose="05000000000000000000" pitchFamily="2" charset="2"/>
              <a:buChar char="§"/>
            </a:pPr>
            <a:r>
              <a:rPr lang="en-US" sz="3600" dirty="0"/>
              <a:t>Are quality teaching practices used consistently and with appropriate intensity across all sessions?</a:t>
            </a:r>
          </a:p>
          <a:p>
            <a:pPr marL="461963" indent="-461963">
              <a:lnSpc>
                <a:spcPct val="100000"/>
              </a:lnSpc>
              <a:buFont typeface="Wingdings" panose="05000000000000000000" pitchFamily="2" charset="2"/>
              <a:buChar char="§"/>
            </a:pPr>
            <a:r>
              <a:rPr lang="en-US" sz="3600" dirty="0"/>
              <a:t>Are different learning styles considered?</a:t>
            </a:r>
          </a:p>
        </p:txBody>
      </p:sp>
    </p:spTree>
    <p:extLst>
      <p:ext uri="{BB962C8B-B14F-4D97-AF65-F5344CB8AC3E}">
        <p14:creationId xmlns:p14="http://schemas.microsoft.com/office/powerpoint/2010/main" val="247380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F5EB7-4C04-43E9-BF35-1C655D7005CF}"/>
              </a:ext>
            </a:extLst>
          </p:cNvPr>
          <p:cNvSpPr>
            <a:spLocks noGrp="1"/>
          </p:cNvSpPr>
          <p:nvPr>
            <p:ph type="title" idx="4294967295"/>
          </p:nvPr>
        </p:nvSpPr>
        <p:spPr>
          <a:xfrm>
            <a:off x="1274616" y="365125"/>
            <a:ext cx="9946759" cy="777875"/>
          </a:xfrm>
          <a:prstGeom prst="rect">
            <a:avLst/>
          </a:prstGeom>
        </p:spPr>
        <p:txBody>
          <a:bodyPr/>
          <a:lstStyle/>
          <a:p>
            <a:r>
              <a:rPr lang="en-US" b="1" dirty="0"/>
              <a:t>Participant Responsiveness/Engagement</a:t>
            </a:r>
          </a:p>
        </p:txBody>
      </p:sp>
      <p:sp>
        <p:nvSpPr>
          <p:cNvPr id="3" name="Content Placeholder 2">
            <a:extLst>
              <a:ext uri="{FF2B5EF4-FFF2-40B4-BE49-F238E27FC236}">
                <a16:creationId xmlns:a16="http://schemas.microsoft.com/office/drawing/2014/main" id="{0351EEC7-D812-4235-A3FB-1265C93F6CED}"/>
              </a:ext>
            </a:extLst>
          </p:cNvPr>
          <p:cNvSpPr>
            <a:spLocks noGrp="1"/>
          </p:cNvSpPr>
          <p:nvPr>
            <p:ph idx="4294967295"/>
          </p:nvPr>
        </p:nvSpPr>
        <p:spPr>
          <a:xfrm>
            <a:off x="727968" y="1825625"/>
            <a:ext cx="9787631" cy="2071672"/>
          </a:xfrm>
          <a:prstGeom prst="rect">
            <a:avLst/>
          </a:prstGeom>
        </p:spPr>
        <p:txBody>
          <a:bodyPr/>
          <a:lstStyle/>
          <a:p>
            <a:pPr marL="461963" indent="-461963">
              <a:buFont typeface="Wingdings" panose="05000000000000000000" pitchFamily="2" charset="2"/>
              <a:buChar char="§"/>
            </a:pPr>
            <a:r>
              <a:rPr lang="en-US" sz="4800" dirty="0"/>
              <a:t>How attentive and involved are the participants in the program?</a:t>
            </a:r>
          </a:p>
          <a:p>
            <a:endParaRPr lang="en-US" dirty="0"/>
          </a:p>
        </p:txBody>
      </p:sp>
      <p:sp>
        <p:nvSpPr>
          <p:cNvPr id="4" name="TextBox 3">
            <a:extLst>
              <a:ext uri="{FF2B5EF4-FFF2-40B4-BE49-F238E27FC236}">
                <a16:creationId xmlns:a16="http://schemas.microsoft.com/office/drawing/2014/main" id="{BCAFF2D1-4FD9-407F-8DF7-B57DD70AABA5}"/>
              </a:ext>
            </a:extLst>
          </p:cNvPr>
          <p:cNvSpPr txBox="1"/>
          <p:nvPr/>
        </p:nvSpPr>
        <p:spPr>
          <a:xfrm>
            <a:off x="1168085" y="4910696"/>
            <a:ext cx="9162473" cy="1200329"/>
          </a:xfrm>
          <a:prstGeom prst="rect">
            <a:avLst/>
          </a:prstGeom>
          <a:solidFill>
            <a:srgbClr val="00838B"/>
          </a:solidFill>
        </p:spPr>
        <p:txBody>
          <a:bodyPr wrap="square" rtlCol="0">
            <a:spAutoFit/>
          </a:bodyPr>
          <a:lstStyle/>
          <a:p>
            <a:r>
              <a:rPr lang="en-US" sz="2400" i="1" dirty="0">
                <a:solidFill>
                  <a:schemeClr val="bg1"/>
                </a:solidFill>
              </a:rPr>
              <a:t>This component of fidelity is least in your control. But you should pay attention to it and modify as needed. If you feel certain programs are not eliciting responsiveness, consider alternatives</a:t>
            </a:r>
            <a:r>
              <a:rPr lang="en-US" i="1" dirty="0">
                <a:solidFill>
                  <a:schemeClr val="bg1"/>
                </a:solidFill>
              </a:rPr>
              <a:t>. </a:t>
            </a:r>
          </a:p>
        </p:txBody>
      </p:sp>
    </p:spTree>
    <p:extLst>
      <p:ext uri="{BB962C8B-B14F-4D97-AF65-F5344CB8AC3E}">
        <p14:creationId xmlns:p14="http://schemas.microsoft.com/office/powerpoint/2010/main" val="2890079536"/>
      </p:ext>
    </p:extLst>
  </p:cSld>
  <p:clrMapOvr>
    <a:masterClrMapping/>
  </p:clrMapOvr>
</p:sld>
</file>

<file path=ppt/theme/theme1.xml><?xml version="1.0" encoding="utf-8"?>
<a:theme xmlns:a="http://schemas.openxmlformats.org/drawingml/2006/main" name="PIRE light background">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ODAS Master">
  <a:themeElements>
    <a:clrScheme name="Custom 2">
      <a:dk1>
        <a:srgbClr val="000000"/>
      </a:dk1>
      <a:lt1>
        <a:sysClr val="window" lastClr="FFFFFF"/>
      </a:lt1>
      <a:dk2>
        <a:srgbClr val="637052"/>
      </a:dk2>
      <a:lt2>
        <a:srgbClr val="CCDDEA"/>
      </a:lt2>
      <a:accent1>
        <a:srgbClr val="00838B"/>
      </a:accent1>
      <a:accent2>
        <a:srgbClr val="00838B"/>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DAODAS Presentation Template WIDE.potx" id="{E7C8239D-E9D5-4F05-B2DB-DE9690BAC7D9}" vid="{5E3CAFF7-0D81-4915-969D-C4E22A36C00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965F308A5A334E806B2D5F40EF4C77" ma:contentTypeVersion="10" ma:contentTypeDescription="Create a new document." ma:contentTypeScope="" ma:versionID="a2dae807fdea8343e1e35fee0e407b27">
  <xsd:schema xmlns:xsd="http://www.w3.org/2001/XMLSchema" xmlns:xs="http://www.w3.org/2001/XMLSchema" xmlns:p="http://schemas.microsoft.com/office/2006/metadata/properties" xmlns:ns2="9599f729-ddf7-4537-a885-76288f93995d" xmlns:ns3="b0f8d42e-283d-43cc-bec9-ad3683c84ebc" targetNamespace="http://schemas.microsoft.com/office/2006/metadata/properties" ma:root="true" ma:fieldsID="afcf8f778e9afabcd890f13bc2705d17" ns2:_="" ns3:_="">
    <xsd:import namespace="9599f729-ddf7-4537-a885-76288f93995d"/>
    <xsd:import namespace="b0f8d42e-283d-43cc-bec9-ad3683c84eb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99f729-ddf7-4537-a885-76288f9399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0f8d42e-283d-43cc-bec9-ad3683c84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31CFE7-28DC-4F6A-A442-442AE9713E3D}">
  <ds:schemaRefs>
    <ds:schemaRef ds:uri="9599f729-ddf7-4537-a885-76288f93995d"/>
    <ds:schemaRef ds:uri="b0f8d42e-283d-43cc-bec9-ad3683c84e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4C07235-9A13-48AB-A795-58FBD3D390F5}">
  <ds:schemaRefs>
    <ds:schemaRef ds:uri="http://schemas.microsoft.com/sharepoint/v3/contenttype/forms"/>
  </ds:schemaRefs>
</ds:datastoreItem>
</file>

<file path=customXml/itemProps3.xml><?xml version="1.0" encoding="utf-8"?>
<ds:datastoreItem xmlns:ds="http://schemas.openxmlformats.org/officeDocument/2006/customXml" ds:itemID="{C32964DB-ECDF-4136-94D2-C616582A141B}">
  <ds:schemaRefs>
    <ds:schemaRef ds:uri="9599f729-ddf7-4537-a885-76288f93995d"/>
    <ds:schemaRef ds:uri="b0f8d42e-283d-43cc-bec9-ad3683c84eb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117</TotalTime>
  <Words>1965</Words>
  <Application>Microsoft Office PowerPoint</Application>
  <PresentationFormat>Widescreen</PresentationFormat>
  <Paragraphs>171</Paragraphs>
  <Slides>28</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Calibri Light</vt:lpstr>
      <vt:lpstr>Wingdings</vt:lpstr>
      <vt:lpstr>PIRE light background</vt:lpstr>
      <vt:lpstr>DAODAS Master</vt:lpstr>
      <vt:lpstr>PowerPoint Presentation</vt:lpstr>
      <vt:lpstr>Today’s Topics</vt:lpstr>
      <vt:lpstr>As prevention providers, what is in your control?</vt:lpstr>
      <vt:lpstr>Fidelity of Implementation</vt:lpstr>
      <vt:lpstr>Components of Program* Fidelity</vt:lpstr>
      <vt:lpstr>Adherence</vt:lpstr>
      <vt:lpstr>Dosage/Exposure/Duration</vt:lpstr>
      <vt:lpstr>Quality of Program Delivery</vt:lpstr>
      <vt:lpstr>Participant Responsiveness/Engagement</vt:lpstr>
      <vt:lpstr>Program Differentiation/Specificity</vt:lpstr>
      <vt:lpstr>Numerous Factors Affect Implementation Fidelity</vt:lpstr>
      <vt:lpstr>Adaptation: Fidelity Meets Reality</vt:lpstr>
      <vt:lpstr>Adaptation</vt:lpstr>
      <vt:lpstr>Balance Between Fidelity and Adaptation</vt:lpstr>
      <vt:lpstr>Beware of Program Drift</vt:lpstr>
      <vt:lpstr>Easy as Pie (or Cake)</vt:lpstr>
      <vt:lpstr>Monitoring Fidelity/Program Implementation</vt:lpstr>
      <vt:lpstr>Why Should Fidelity Be Measured?</vt:lpstr>
      <vt:lpstr>Methods for Monitoring Fidelity*</vt:lpstr>
      <vt:lpstr>Tools for Monitoring Fidelity*</vt:lpstr>
      <vt:lpstr>Fidelity Checklist: Useful Tool for Assessing Fidelity</vt:lpstr>
      <vt:lpstr>Fidelity Checklist (continued)</vt:lpstr>
      <vt:lpstr>Alternatives to Program-Specific Fidelity Checklists</vt:lpstr>
      <vt:lpstr>Monitoring Fidelity for Curriculum-Based Programs vs. Environmental Strategies* </vt:lpstr>
      <vt:lpstr>Tips for Monitoring Fidelity for Environmental Strategies </vt:lpstr>
      <vt:lpstr>Final Thoughts</vt:lpstr>
      <vt:lpstr>PowerPoint Presentation</vt:lpstr>
      <vt:lpstr>PowerPoint Presentation</vt:lpstr>
    </vt:vector>
  </TitlesOfParts>
  <Company>PIRE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dacanay</dc:creator>
  <cp:lastModifiedBy>Michael George</cp:lastModifiedBy>
  <cp:revision>29</cp:revision>
  <dcterms:created xsi:type="dcterms:W3CDTF">2006-03-02T15:58:17Z</dcterms:created>
  <dcterms:modified xsi:type="dcterms:W3CDTF">2021-03-09T17:30:23Z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0x010100F3965F308A5A334E806B2D5F40EF4C77</vt:lpwstr>
  </property>
</Properties>
</file>